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9" r:id="rId4"/>
  </p:sldMasterIdLst>
  <p:notesMasterIdLst>
    <p:notesMasterId r:id="rId107"/>
  </p:notesMasterIdLst>
  <p:handoutMasterIdLst>
    <p:handoutMasterId r:id="rId108"/>
  </p:handoutMasterIdLst>
  <p:sldIdLst>
    <p:sldId id="322" r:id="rId5"/>
    <p:sldId id="323" r:id="rId6"/>
    <p:sldId id="324" r:id="rId7"/>
    <p:sldId id="325" r:id="rId8"/>
    <p:sldId id="326" r:id="rId9"/>
    <p:sldId id="327" r:id="rId10"/>
    <p:sldId id="258" r:id="rId11"/>
    <p:sldId id="259" r:id="rId12"/>
    <p:sldId id="260" r:id="rId13"/>
    <p:sldId id="261" r:id="rId14"/>
    <p:sldId id="262" r:id="rId15"/>
    <p:sldId id="263" r:id="rId16"/>
    <p:sldId id="390" r:id="rId17"/>
    <p:sldId id="264" r:id="rId18"/>
    <p:sldId id="265" r:id="rId19"/>
    <p:sldId id="266" r:id="rId20"/>
    <p:sldId id="267" r:id="rId21"/>
    <p:sldId id="269" r:id="rId22"/>
    <p:sldId id="270" r:id="rId23"/>
    <p:sldId id="272" r:id="rId24"/>
    <p:sldId id="284" r:id="rId25"/>
    <p:sldId id="273" r:id="rId26"/>
    <p:sldId id="274" r:id="rId27"/>
    <p:sldId id="275" r:id="rId28"/>
    <p:sldId id="283"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87" r:id="rId52"/>
    <p:sldId id="350" r:id="rId53"/>
    <p:sldId id="35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 id="406" r:id="rId69"/>
    <p:sldId id="407" r:id="rId70"/>
    <p:sldId id="408" r:id="rId71"/>
    <p:sldId id="409" r:id="rId72"/>
    <p:sldId id="410" r:id="rId73"/>
    <p:sldId id="391" r:id="rId74"/>
    <p:sldId id="352" r:id="rId75"/>
    <p:sldId id="353" r:id="rId76"/>
    <p:sldId id="354" r:id="rId77"/>
    <p:sldId id="355" r:id="rId78"/>
    <p:sldId id="356" r:id="rId79"/>
    <p:sldId id="377" r:id="rId80"/>
    <p:sldId id="378" r:id="rId81"/>
    <p:sldId id="388" r:id="rId82"/>
    <p:sldId id="379" r:id="rId83"/>
    <p:sldId id="381" r:id="rId84"/>
    <p:sldId id="382" r:id="rId85"/>
    <p:sldId id="383" r:id="rId86"/>
    <p:sldId id="384" r:id="rId87"/>
    <p:sldId id="358" r:id="rId88"/>
    <p:sldId id="389" r:id="rId89"/>
    <p:sldId id="380" r:id="rId90"/>
    <p:sldId id="357" r:id="rId91"/>
    <p:sldId id="359" r:id="rId92"/>
    <p:sldId id="360" r:id="rId93"/>
    <p:sldId id="361" r:id="rId94"/>
    <p:sldId id="362" r:id="rId95"/>
    <p:sldId id="363" r:id="rId96"/>
    <p:sldId id="364" r:id="rId97"/>
    <p:sldId id="365" r:id="rId98"/>
    <p:sldId id="366" r:id="rId99"/>
    <p:sldId id="367" r:id="rId100"/>
    <p:sldId id="368" r:id="rId101"/>
    <p:sldId id="385" r:id="rId102"/>
    <p:sldId id="369" r:id="rId103"/>
    <p:sldId id="370" r:id="rId104"/>
    <p:sldId id="371" r:id="rId105"/>
    <p:sldId id="372" r:id="rId106"/>
  </p:sldIdLst>
  <p:sldSz cx="9144000" cy="6858000" type="screen4x3"/>
  <p:notesSz cx="6858000" cy="9144000"/>
  <p:defaultTextStyle>
    <a:defPPr>
      <a:defRPr lang="pl-PL"/>
    </a:defPPr>
    <a:lvl1pPr algn="l" rtl="0" fontAlgn="base">
      <a:spcBef>
        <a:spcPct val="0"/>
      </a:spcBef>
      <a:spcAft>
        <a:spcPct val="0"/>
      </a:spcAft>
      <a:defRPr sz="3200" kern="1200">
        <a:solidFill>
          <a:srgbClr val="003399"/>
        </a:solidFill>
        <a:latin typeface="Arial" charset="0"/>
        <a:ea typeface="+mn-ea"/>
        <a:cs typeface="+mn-cs"/>
      </a:defRPr>
    </a:lvl1pPr>
    <a:lvl2pPr marL="457200" algn="l" rtl="0" fontAlgn="base">
      <a:spcBef>
        <a:spcPct val="0"/>
      </a:spcBef>
      <a:spcAft>
        <a:spcPct val="0"/>
      </a:spcAft>
      <a:defRPr sz="3200" kern="1200">
        <a:solidFill>
          <a:srgbClr val="003399"/>
        </a:solidFill>
        <a:latin typeface="Arial" charset="0"/>
        <a:ea typeface="+mn-ea"/>
        <a:cs typeface="+mn-cs"/>
      </a:defRPr>
    </a:lvl2pPr>
    <a:lvl3pPr marL="914400" algn="l" rtl="0" fontAlgn="base">
      <a:spcBef>
        <a:spcPct val="0"/>
      </a:spcBef>
      <a:spcAft>
        <a:spcPct val="0"/>
      </a:spcAft>
      <a:defRPr sz="3200" kern="1200">
        <a:solidFill>
          <a:srgbClr val="003399"/>
        </a:solidFill>
        <a:latin typeface="Arial" charset="0"/>
        <a:ea typeface="+mn-ea"/>
        <a:cs typeface="+mn-cs"/>
      </a:defRPr>
    </a:lvl3pPr>
    <a:lvl4pPr marL="1371600" algn="l" rtl="0" fontAlgn="base">
      <a:spcBef>
        <a:spcPct val="0"/>
      </a:spcBef>
      <a:spcAft>
        <a:spcPct val="0"/>
      </a:spcAft>
      <a:defRPr sz="3200" kern="1200">
        <a:solidFill>
          <a:srgbClr val="003399"/>
        </a:solidFill>
        <a:latin typeface="Arial" charset="0"/>
        <a:ea typeface="+mn-ea"/>
        <a:cs typeface="+mn-cs"/>
      </a:defRPr>
    </a:lvl4pPr>
    <a:lvl5pPr marL="1828800" algn="l" rtl="0" fontAlgn="base">
      <a:spcBef>
        <a:spcPct val="0"/>
      </a:spcBef>
      <a:spcAft>
        <a:spcPct val="0"/>
      </a:spcAft>
      <a:defRPr sz="3200" kern="1200">
        <a:solidFill>
          <a:srgbClr val="003399"/>
        </a:solidFill>
        <a:latin typeface="Arial" charset="0"/>
        <a:ea typeface="+mn-ea"/>
        <a:cs typeface="+mn-cs"/>
      </a:defRPr>
    </a:lvl5pPr>
    <a:lvl6pPr marL="2286000" algn="l" defTabSz="914400" rtl="0" eaLnBrk="1" latinLnBrk="0" hangingPunct="1">
      <a:defRPr sz="3200" kern="1200">
        <a:solidFill>
          <a:srgbClr val="003399"/>
        </a:solidFill>
        <a:latin typeface="Arial" charset="0"/>
        <a:ea typeface="+mn-ea"/>
        <a:cs typeface="+mn-cs"/>
      </a:defRPr>
    </a:lvl6pPr>
    <a:lvl7pPr marL="2743200" algn="l" defTabSz="914400" rtl="0" eaLnBrk="1" latinLnBrk="0" hangingPunct="1">
      <a:defRPr sz="3200" kern="1200">
        <a:solidFill>
          <a:srgbClr val="003399"/>
        </a:solidFill>
        <a:latin typeface="Arial" charset="0"/>
        <a:ea typeface="+mn-ea"/>
        <a:cs typeface="+mn-cs"/>
      </a:defRPr>
    </a:lvl7pPr>
    <a:lvl8pPr marL="3200400" algn="l" defTabSz="914400" rtl="0" eaLnBrk="1" latinLnBrk="0" hangingPunct="1">
      <a:defRPr sz="3200" kern="1200">
        <a:solidFill>
          <a:srgbClr val="003399"/>
        </a:solidFill>
        <a:latin typeface="Arial" charset="0"/>
        <a:ea typeface="+mn-ea"/>
        <a:cs typeface="+mn-cs"/>
      </a:defRPr>
    </a:lvl8pPr>
    <a:lvl9pPr marL="3657600" algn="l" defTabSz="914400" rtl="0" eaLnBrk="1" latinLnBrk="0" hangingPunct="1">
      <a:defRPr sz="3200" kern="1200">
        <a:solidFill>
          <a:srgbClr val="003399"/>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3333CC"/>
    <a:srgbClr val="0066CC"/>
    <a:srgbClr val="339933"/>
    <a:srgbClr val="3333FF"/>
    <a:srgbClr val="0000FF"/>
    <a:srgbClr val="FFFF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F95DC4-FB46-2C79-B7E2-0070AAD47391}" v="28" dt="2025-01-20T09:43:43.2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82415" autoAdjust="0"/>
  </p:normalViewPr>
  <p:slideViewPr>
    <p:cSldViewPr>
      <p:cViewPr varScale="1">
        <p:scale>
          <a:sx n="100" d="100"/>
          <a:sy n="100" d="100"/>
        </p:scale>
        <p:origin x="3456" y="114"/>
      </p:cViewPr>
      <p:guideLst>
        <p:guide orient="horz" pos="2160"/>
        <p:guide pos="2880"/>
      </p:guideLst>
    </p:cSldViewPr>
  </p:slideViewPr>
  <p:outlineViewPr>
    <p:cViewPr>
      <p:scale>
        <a:sx n="33" d="100"/>
        <a:sy n="33" d="100"/>
      </p:scale>
      <p:origin x="0" y="-45030"/>
    </p:cViewPr>
  </p:outlineViewPr>
  <p:notesTextViewPr>
    <p:cViewPr>
      <p:scale>
        <a:sx n="100" d="100"/>
        <a:sy n="100" d="100"/>
      </p:scale>
      <p:origin x="0" y="0"/>
    </p:cViewPr>
  </p:notesTextViewPr>
  <p:notesViewPr>
    <p:cSldViewPr>
      <p:cViewPr>
        <p:scale>
          <a:sx n="100" d="100"/>
          <a:sy n="100" d="100"/>
        </p:scale>
        <p:origin x="1628" y="-3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tafa Tursynbay" userId="S::s33239@pjwstk.edu.pl::58d1ce40-496a-44a9-9072-e8b24341f55e" providerId="AD" clId="Web-{44F95DC4-FB46-2C79-B7E2-0070AAD47391}"/>
    <pc:docChg chg="addSld modSld">
      <pc:chgData name="Mustafa Tursynbay" userId="S::s33239@pjwstk.edu.pl::58d1ce40-496a-44a9-9072-e8b24341f55e" providerId="AD" clId="Web-{44F95DC4-FB46-2C79-B7E2-0070AAD47391}" dt="2025-01-20T09:43:43.219" v="27"/>
      <pc:docMkLst>
        <pc:docMk/>
      </pc:docMkLst>
      <pc:sldChg chg="modSp">
        <pc:chgData name="Mustafa Tursynbay" userId="S::s33239@pjwstk.edu.pl::58d1ce40-496a-44a9-9072-e8b24341f55e" providerId="AD" clId="Web-{44F95DC4-FB46-2C79-B7E2-0070AAD47391}" dt="2025-01-20T09:34:15.048" v="2" actId="1076"/>
        <pc:sldMkLst>
          <pc:docMk/>
          <pc:sldMk cId="2591408873" sldId="377"/>
        </pc:sldMkLst>
        <pc:picChg chg="mod">
          <ac:chgData name="Mustafa Tursynbay" userId="S::s33239@pjwstk.edu.pl::58d1ce40-496a-44a9-9072-e8b24341f55e" providerId="AD" clId="Web-{44F95DC4-FB46-2C79-B7E2-0070AAD47391}" dt="2025-01-20T09:34:15.048" v="2" actId="1076"/>
          <ac:picMkLst>
            <pc:docMk/>
            <pc:sldMk cId="2591408873" sldId="377"/>
            <ac:picMk id="1026" creationId="{00000000-0000-0000-0000-000000000000}"/>
          </ac:picMkLst>
        </pc:picChg>
      </pc:sldChg>
      <pc:sldChg chg="modSp">
        <pc:chgData name="Mustafa Tursynbay" userId="S::s33239@pjwstk.edu.pl::58d1ce40-496a-44a9-9072-e8b24341f55e" providerId="AD" clId="Web-{44F95DC4-FB46-2C79-B7E2-0070AAD47391}" dt="2025-01-20T09:32:44.467" v="0" actId="1076"/>
        <pc:sldMkLst>
          <pc:docMk/>
          <pc:sldMk cId="1993655593" sldId="380"/>
        </pc:sldMkLst>
        <pc:picChg chg="mod">
          <ac:chgData name="Mustafa Tursynbay" userId="S::s33239@pjwstk.edu.pl::58d1ce40-496a-44a9-9072-e8b24341f55e" providerId="AD" clId="Web-{44F95DC4-FB46-2C79-B7E2-0070AAD47391}" dt="2025-01-20T09:32:44.467" v="0" actId="1076"/>
          <ac:picMkLst>
            <pc:docMk/>
            <pc:sldMk cId="1993655593" sldId="380"/>
            <ac:picMk id="9218" creationId="{00000000-0000-0000-0000-000000000000}"/>
          </ac:picMkLst>
        </pc:picChg>
      </pc:sldChg>
      <pc:sldChg chg="modSp">
        <pc:chgData name="Mustafa Tursynbay" userId="S::s33239@pjwstk.edu.pl::58d1ce40-496a-44a9-9072-e8b24341f55e" providerId="AD" clId="Web-{44F95DC4-FB46-2C79-B7E2-0070AAD47391}" dt="2025-01-20T09:41:28.403" v="7" actId="14100"/>
        <pc:sldMkLst>
          <pc:docMk/>
          <pc:sldMk cId="517124098" sldId="387"/>
        </pc:sldMkLst>
        <pc:picChg chg="mod">
          <ac:chgData name="Mustafa Tursynbay" userId="S::s33239@pjwstk.edu.pl::58d1ce40-496a-44a9-9072-e8b24341f55e" providerId="AD" clId="Web-{44F95DC4-FB46-2C79-B7E2-0070AAD47391}" dt="2025-01-20T09:41:28.403" v="7" actId="14100"/>
          <ac:picMkLst>
            <pc:docMk/>
            <pc:sldMk cId="517124098" sldId="387"/>
            <ac:picMk id="6" creationId="{00000000-0000-0000-0000-000000000000}"/>
          </ac:picMkLst>
        </pc:picChg>
      </pc:sldChg>
      <pc:sldChg chg="new">
        <pc:chgData name="Mustafa Tursynbay" userId="S::s33239@pjwstk.edu.pl::58d1ce40-496a-44a9-9072-e8b24341f55e" providerId="AD" clId="Web-{44F95DC4-FB46-2C79-B7E2-0070AAD47391}" dt="2025-01-20T09:43:31.157" v="8"/>
        <pc:sldMkLst>
          <pc:docMk/>
          <pc:sldMk cId="2170113437" sldId="391"/>
        </pc:sldMkLst>
      </pc:sldChg>
      <pc:sldChg chg="new">
        <pc:chgData name="Mustafa Tursynbay" userId="S::s33239@pjwstk.edu.pl::58d1ce40-496a-44a9-9072-e8b24341f55e" providerId="AD" clId="Web-{44F95DC4-FB46-2C79-B7E2-0070AAD47391}" dt="2025-01-20T09:43:31.500" v="9"/>
        <pc:sldMkLst>
          <pc:docMk/>
          <pc:sldMk cId="577140339" sldId="392"/>
        </pc:sldMkLst>
      </pc:sldChg>
      <pc:sldChg chg="new">
        <pc:chgData name="Mustafa Tursynbay" userId="S::s33239@pjwstk.edu.pl::58d1ce40-496a-44a9-9072-e8b24341f55e" providerId="AD" clId="Web-{44F95DC4-FB46-2C79-B7E2-0070AAD47391}" dt="2025-01-20T09:43:31.766" v="10"/>
        <pc:sldMkLst>
          <pc:docMk/>
          <pc:sldMk cId="679291850" sldId="393"/>
        </pc:sldMkLst>
      </pc:sldChg>
      <pc:sldChg chg="new">
        <pc:chgData name="Mustafa Tursynbay" userId="S::s33239@pjwstk.edu.pl::58d1ce40-496a-44a9-9072-e8b24341f55e" providerId="AD" clId="Web-{44F95DC4-FB46-2C79-B7E2-0070AAD47391}" dt="2025-01-20T09:43:32.297" v="11"/>
        <pc:sldMkLst>
          <pc:docMk/>
          <pc:sldMk cId="3410910750" sldId="394"/>
        </pc:sldMkLst>
      </pc:sldChg>
      <pc:sldChg chg="new">
        <pc:chgData name="Mustafa Tursynbay" userId="S::s33239@pjwstk.edu.pl::58d1ce40-496a-44a9-9072-e8b24341f55e" providerId="AD" clId="Web-{44F95DC4-FB46-2C79-B7E2-0070AAD47391}" dt="2025-01-20T09:43:32.766" v="12"/>
        <pc:sldMkLst>
          <pc:docMk/>
          <pc:sldMk cId="2836550269" sldId="395"/>
        </pc:sldMkLst>
      </pc:sldChg>
      <pc:sldChg chg="new">
        <pc:chgData name="Mustafa Tursynbay" userId="S::s33239@pjwstk.edu.pl::58d1ce40-496a-44a9-9072-e8b24341f55e" providerId="AD" clId="Web-{44F95DC4-FB46-2C79-B7E2-0070AAD47391}" dt="2025-01-20T09:43:33.250" v="13"/>
        <pc:sldMkLst>
          <pc:docMk/>
          <pc:sldMk cId="1236986151" sldId="396"/>
        </pc:sldMkLst>
      </pc:sldChg>
      <pc:sldChg chg="new">
        <pc:chgData name="Mustafa Tursynbay" userId="S::s33239@pjwstk.edu.pl::58d1ce40-496a-44a9-9072-e8b24341f55e" providerId="AD" clId="Web-{44F95DC4-FB46-2C79-B7E2-0070AAD47391}" dt="2025-01-20T09:43:34.110" v="14"/>
        <pc:sldMkLst>
          <pc:docMk/>
          <pc:sldMk cId="1093206831" sldId="397"/>
        </pc:sldMkLst>
      </pc:sldChg>
      <pc:sldChg chg="new">
        <pc:chgData name="Mustafa Tursynbay" userId="S::s33239@pjwstk.edu.pl::58d1ce40-496a-44a9-9072-e8b24341f55e" providerId="AD" clId="Web-{44F95DC4-FB46-2C79-B7E2-0070AAD47391}" dt="2025-01-20T09:43:34.610" v="15"/>
        <pc:sldMkLst>
          <pc:docMk/>
          <pc:sldMk cId="3905142305" sldId="398"/>
        </pc:sldMkLst>
      </pc:sldChg>
      <pc:sldChg chg="new">
        <pc:chgData name="Mustafa Tursynbay" userId="S::s33239@pjwstk.edu.pl::58d1ce40-496a-44a9-9072-e8b24341f55e" providerId="AD" clId="Web-{44F95DC4-FB46-2C79-B7E2-0070AAD47391}" dt="2025-01-20T09:43:35.141" v="16"/>
        <pc:sldMkLst>
          <pc:docMk/>
          <pc:sldMk cId="1514361771" sldId="399"/>
        </pc:sldMkLst>
      </pc:sldChg>
      <pc:sldChg chg="new">
        <pc:chgData name="Mustafa Tursynbay" userId="S::s33239@pjwstk.edu.pl::58d1ce40-496a-44a9-9072-e8b24341f55e" providerId="AD" clId="Web-{44F95DC4-FB46-2C79-B7E2-0070AAD47391}" dt="2025-01-20T09:43:35.657" v="17"/>
        <pc:sldMkLst>
          <pc:docMk/>
          <pc:sldMk cId="255572125" sldId="400"/>
        </pc:sldMkLst>
      </pc:sldChg>
      <pc:sldChg chg="new">
        <pc:chgData name="Mustafa Tursynbay" userId="S::s33239@pjwstk.edu.pl::58d1ce40-496a-44a9-9072-e8b24341f55e" providerId="AD" clId="Web-{44F95DC4-FB46-2C79-B7E2-0070AAD47391}" dt="2025-01-20T09:43:36.079" v="18"/>
        <pc:sldMkLst>
          <pc:docMk/>
          <pc:sldMk cId="3497735404" sldId="401"/>
        </pc:sldMkLst>
      </pc:sldChg>
      <pc:sldChg chg="new">
        <pc:chgData name="Mustafa Tursynbay" userId="S::s33239@pjwstk.edu.pl::58d1ce40-496a-44a9-9072-e8b24341f55e" providerId="AD" clId="Web-{44F95DC4-FB46-2C79-B7E2-0070AAD47391}" dt="2025-01-20T09:43:38.219" v="19"/>
        <pc:sldMkLst>
          <pc:docMk/>
          <pc:sldMk cId="1443224699" sldId="402"/>
        </pc:sldMkLst>
      </pc:sldChg>
      <pc:sldChg chg="new">
        <pc:chgData name="Mustafa Tursynbay" userId="S::s33239@pjwstk.edu.pl::58d1ce40-496a-44a9-9072-e8b24341f55e" providerId="AD" clId="Web-{44F95DC4-FB46-2C79-B7E2-0070AAD47391}" dt="2025-01-20T09:43:38.719" v="20"/>
        <pc:sldMkLst>
          <pc:docMk/>
          <pc:sldMk cId="1627355859" sldId="403"/>
        </pc:sldMkLst>
      </pc:sldChg>
      <pc:sldChg chg="new">
        <pc:chgData name="Mustafa Tursynbay" userId="S::s33239@pjwstk.edu.pl::58d1ce40-496a-44a9-9072-e8b24341f55e" providerId="AD" clId="Web-{44F95DC4-FB46-2C79-B7E2-0070AAD47391}" dt="2025-01-20T09:43:39.391" v="21"/>
        <pc:sldMkLst>
          <pc:docMk/>
          <pc:sldMk cId="1659535515" sldId="404"/>
        </pc:sldMkLst>
      </pc:sldChg>
      <pc:sldChg chg="new">
        <pc:chgData name="Mustafa Tursynbay" userId="S::s33239@pjwstk.edu.pl::58d1ce40-496a-44a9-9072-e8b24341f55e" providerId="AD" clId="Web-{44F95DC4-FB46-2C79-B7E2-0070AAD47391}" dt="2025-01-20T09:43:39.954" v="22"/>
        <pc:sldMkLst>
          <pc:docMk/>
          <pc:sldMk cId="3882452655" sldId="405"/>
        </pc:sldMkLst>
      </pc:sldChg>
      <pc:sldChg chg="new">
        <pc:chgData name="Mustafa Tursynbay" userId="S::s33239@pjwstk.edu.pl::58d1ce40-496a-44a9-9072-e8b24341f55e" providerId="AD" clId="Web-{44F95DC4-FB46-2C79-B7E2-0070AAD47391}" dt="2025-01-20T09:43:40.610" v="23"/>
        <pc:sldMkLst>
          <pc:docMk/>
          <pc:sldMk cId="2148848662" sldId="406"/>
        </pc:sldMkLst>
      </pc:sldChg>
      <pc:sldChg chg="new">
        <pc:chgData name="Mustafa Tursynbay" userId="S::s33239@pjwstk.edu.pl::58d1ce40-496a-44a9-9072-e8b24341f55e" providerId="AD" clId="Web-{44F95DC4-FB46-2C79-B7E2-0070AAD47391}" dt="2025-01-20T09:43:41.141" v="24"/>
        <pc:sldMkLst>
          <pc:docMk/>
          <pc:sldMk cId="3379877053" sldId="407"/>
        </pc:sldMkLst>
      </pc:sldChg>
      <pc:sldChg chg="new">
        <pc:chgData name="Mustafa Tursynbay" userId="S::s33239@pjwstk.edu.pl::58d1ce40-496a-44a9-9072-e8b24341f55e" providerId="AD" clId="Web-{44F95DC4-FB46-2C79-B7E2-0070AAD47391}" dt="2025-01-20T09:43:41.735" v="25"/>
        <pc:sldMkLst>
          <pc:docMk/>
          <pc:sldMk cId="4107958961" sldId="408"/>
        </pc:sldMkLst>
      </pc:sldChg>
      <pc:sldChg chg="new">
        <pc:chgData name="Mustafa Tursynbay" userId="S::s33239@pjwstk.edu.pl::58d1ce40-496a-44a9-9072-e8b24341f55e" providerId="AD" clId="Web-{44F95DC4-FB46-2C79-B7E2-0070AAD47391}" dt="2025-01-20T09:43:42.313" v="26"/>
        <pc:sldMkLst>
          <pc:docMk/>
          <pc:sldMk cId="3863836171" sldId="409"/>
        </pc:sldMkLst>
      </pc:sldChg>
      <pc:sldChg chg="new">
        <pc:chgData name="Mustafa Tursynbay" userId="S::s33239@pjwstk.edu.pl::58d1ce40-496a-44a9-9072-e8b24341f55e" providerId="AD" clId="Web-{44F95DC4-FB46-2C79-B7E2-0070AAD47391}" dt="2025-01-20T09:43:43.219" v="27"/>
        <pc:sldMkLst>
          <pc:docMk/>
          <pc:sldMk cId="1135070177" sldId="41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vl1pPr>
          </a:lstStyle>
          <a:p>
            <a:pPr>
              <a:defRPr/>
            </a:pPr>
            <a:endParaRPr lang="pl-PL"/>
          </a:p>
        </p:txBody>
      </p:sp>
      <p:sp>
        <p:nvSpPr>
          <p:cNvPr id="3" name="Symbol zastępczy daty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DFE7F565-612C-4FE8-8CD0-73666596FD67}" type="datetimeFigureOut">
              <a:rPr lang="pl-PL"/>
              <a:pPr>
                <a:defRPr/>
              </a:pPr>
              <a:t>20.01.2025</a:t>
            </a:fld>
            <a:endParaRPr lang="pl-PL"/>
          </a:p>
        </p:txBody>
      </p:sp>
      <p:sp>
        <p:nvSpPr>
          <p:cNvPr id="4" name="Symbol zastępczy stopki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vl1pPr>
          </a:lstStyle>
          <a:p>
            <a:pPr>
              <a:defRPr/>
            </a:pPr>
            <a:endParaRPr lang="pl-PL"/>
          </a:p>
        </p:txBody>
      </p:sp>
      <p:sp>
        <p:nvSpPr>
          <p:cNvPr id="5" name="Symbol zastępczy numeru slajdu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0863622D-0E08-4919-9462-8D120B923B0E}" type="slidenum">
              <a:rPr lang="pl-PL"/>
              <a:pPr>
                <a:defRPr/>
              </a:pPr>
              <a:t>‹№›</a:t>
            </a:fld>
            <a:endParaRPr lang="pl-PL"/>
          </a:p>
        </p:txBody>
      </p:sp>
    </p:spTree>
    <p:extLst>
      <p:ext uri="{BB962C8B-B14F-4D97-AF65-F5344CB8AC3E}">
        <p14:creationId xmlns:p14="http://schemas.microsoft.com/office/powerpoint/2010/main" val="347340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solidFill>
                  <a:schemeClr val="tx1"/>
                </a:solidFill>
              </a:defRPr>
            </a:lvl1pPr>
          </a:lstStyle>
          <a:p>
            <a:pPr>
              <a:defRPr/>
            </a:pPr>
            <a:endParaRPr lang="pl-PL"/>
          </a:p>
        </p:txBody>
      </p:sp>
      <p:sp>
        <p:nvSpPr>
          <p:cNvPr id="901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solidFill>
                  <a:schemeClr val="tx1"/>
                </a:solidFill>
              </a:defRPr>
            </a:lvl1pPr>
          </a:lstStyle>
          <a:p>
            <a:pPr>
              <a:defRPr/>
            </a:pPr>
            <a:endParaRPr lang="pl-PL"/>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01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p>
        </p:txBody>
      </p:sp>
      <p:sp>
        <p:nvSpPr>
          <p:cNvPr id="901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solidFill>
                  <a:schemeClr val="tx1"/>
                </a:solidFill>
              </a:defRPr>
            </a:lvl1pPr>
          </a:lstStyle>
          <a:p>
            <a:pPr>
              <a:defRPr/>
            </a:pPr>
            <a:endParaRPr lang="pl-PL"/>
          </a:p>
        </p:txBody>
      </p:sp>
      <p:sp>
        <p:nvSpPr>
          <p:cNvPr id="901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solidFill>
                  <a:schemeClr val="tx1"/>
                </a:solidFill>
              </a:defRPr>
            </a:lvl1pPr>
          </a:lstStyle>
          <a:p>
            <a:pPr>
              <a:defRPr/>
            </a:pPr>
            <a:fld id="{F72C7966-30D5-4273-A78C-C648E85BE5C9}" type="slidenum">
              <a:rPr lang="pl-PL"/>
              <a:pPr>
                <a:defRPr/>
              </a:pPr>
              <a:t>‹№›</a:t>
            </a:fld>
            <a:endParaRPr lang="pl-PL"/>
          </a:p>
        </p:txBody>
      </p:sp>
    </p:spTree>
    <p:extLst>
      <p:ext uri="{BB962C8B-B14F-4D97-AF65-F5344CB8AC3E}">
        <p14:creationId xmlns:p14="http://schemas.microsoft.com/office/powerpoint/2010/main" val="3014319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BDBF9F6B-E710-4C91-B450-AAF8B35D73AF}" type="slidenum">
              <a:rPr lang="pl-PL"/>
              <a:pPr/>
              <a:t>1</a:t>
            </a:fld>
            <a:endParaRPr lang="pl-PL"/>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pl-PL"/>
          </a:p>
        </p:txBody>
      </p:sp>
    </p:spTree>
    <p:extLst>
      <p:ext uri="{BB962C8B-B14F-4D97-AF65-F5344CB8AC3E}">
        <p14:creationId xmlns:p14="http://schemas.microsoft.com/office/powerpoint/2010/main" val="3095515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C6178D06-E243-4ECD-9A4B-E431711CAE96}" type="slidenum">
              <a:rPr lang="pl-PL"/>
              <a:pPr/>
              <a:t>29</a:t>
            </a:fld>
            <a:endParaRPr lang="pl-PL"/>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r>
              <a:rPr lang="en-US" dirty="0"/>
              <a:t>They concern short-term problems related to achieving tactical goals.</a:t>
            </a:r>
            <a:endParaRPr lang="pl-PL" dirty="0"/>
          </a:p>
        </p:txBody>
      </p:sp>
    </p:spTree>
    <p:extLst>
      <p:ext uri="{BB962C8B-B14F-4D97-AF65-F5344CB8AC3E}">
        <p14:creationId xmlns:p14="http://schemas.microsoft.com/office/powerpoint/2010/main" val="1028534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3BD3366F-7578-4B41-ACDB-3EBB323B0188}" type="slidenum">
              <a:rPr lang="pl-PL"/>
              <a:pPr/>
              <a:t>30</a:t>
            </a:fld>
            <a:endParaRPr lang="pl-PL"/>
          </a:p>
        </p:txBody>
      </p:sp>
      <p:sp>
        <p:nvSpPr>
          <p:cNvPr id="87043" name="Rectangle 2"/>
          <p:cNvSpPr>
            <a:spLocks noGrp="1" noRot="1" noChangeAspect="1" noChangeArrowheads="1" noTextEdit="1"/>
          </p:cNvSpPr>
          <p:nvPr>
            <p:ph type="sldImg"/>
          </p:nvPr>
        </p:nvSpPr>
        <p:spPr>
          <a:xfrm>
            <a:off x="1143000" y="468313"/>
            <a:ext cx="4572000" cy="3429000"/>
          </a:xfrm>
          <a:ln/>
        </p:spPr>
      </p:sp>
      <p:sp>
        <p:nvSpPr>
          <p:cNvPr id="87044" name="Rectangle 3"/>
          <p:cNvSpPr>
            <a:spLocks noGrp="1" noChangeArrowheads="1"/>
          </p:cNvSpPr>
          <p:nvPr>
            <p:ph type="body" idx="1"/>
          </p:nvPr>
        </p:nvSpPr>
        <p:spPr>
          <a:noFill/>
          <a:ln/>
        </p:spPr>
        <p:txBody>
          <a:bodyPr/>
          <a:lstStyle/>
          <a:p>
            <a:pPr marL="228600" indent="-228600" algn="just" eaLnBrk="1" hangingPunct="1"/>
            <a:r>
              <a:rPr lang="pl-PL" sz="1000" dirty="0"/>
              <a:t>      </a:t>
            </a:r>
            <a:r>
              <a:rPr lang="en-US" sz="1000" dirty="0"/>
              <a:t>Who should set individual goals? - it is theoretically known that strategic goals are set by the highest levels, etc., but sometimes, depending on the company's culture, the level of independence of the lower level managers is adopted, they know the lower goals themselves (and sometimes they have data in advance) Lack of consistency - Nike, for example, produced high-quality footwear (production target) that was out of fashion (marketing target). They lost market share to Reebok. They regained position after recognizing and correcting goals. Competitiveness of goals - no company has unlimited resources, and there are usually many goals. The most important goals for the functioning of the organization must be selected, taking into account various distortions, e.g. the unreliability of the cooperating party. Optimization = the process of choosing the goals that best meet the criteria. </a:t>
            </a:r>
            <a:r>
              <a:rPr lang="en-US" sz="1000" dirty="0" err="1"/>
              <a:t>Autonomization</a:t>
            </a:r>
            <a:r>
              <a:rPr lang="en-US" sz="1000" dirty="0"/>
              <a:t> of goals - organization's goals are mostly focused on survival and development. That is why we sometimes deal with a situation when an organization "breaks away" from its original function. This is a pathological phenomenon, but understandable from the point of view of the organization. Example: selling </a:t>
            </a:r>
            <a:r>
              <a:rPr lang="pl-PL" sz="1000" dirty="0"/>
              <a:t>„</a:t>
            </a:r>
            <a:r>
              <a:rPr lang="en-US" sz="1000" dirty="0"/>
              <a:t>bricks</a:t>
            </a:r>
            <a:r>
              <a:rPr lang="pl-PL" sz="1000" dirty="0"/>
              <a:t>”</a:t>
            </a:r>
            <a:r>
              <a:rPr lang="en-US" sz="1000" dirty="0"/>
              <a:t> by hospitals (detachment from the original goal of free treatment, organization; but without </a:t>
            </a:r>
            <a:r>
              <a:rPr lang="pl-PL" sz="1000" dirty="0"/>
              <a:t>„</a:t>
            </a:r>
            <a:r>
              <a:rPr lang="en-US" sz="1000" dirty="0"/>
              <a:t>bricks</a:t>
            </a:r>
            <a:r>
              <a:rPr lang="pl-PL" sz="1000" dirty="0"/>
              <a:t>”</a:t>
            </a:r>
            <a:r>
              <a:rPr lang="en-US" sz="1000" dirty="0"/>
              <a:t> there would be no medicine). Existing restrictions - they must be taken into account, otherwise the goals will be ambitious and unrealistic. And you have to remember that </a:t>
            </a:r>
            <a:r>
              <a:rPr lang="pl-PL" sz="1000" dirty="0"/>
              <a:t>one</a:t>
            </a:r>
            <a:r>
              <a:rPr lang="pl-PL" sz="1000" baseline="0" dirty="0"/>
              <a:t> </a:t>
            </a:r>
            <a:r>
              <a:rPr lang="pl-PL" sz="1000" baseline="0" dirty="0" err="1"/>
              <a:t>should</a:t>
            </a:r>
            <a:r>
              <a:rPr lang="pl-PL" sz="1000" baseline="0" dirty="0"/>
              <a:t> </a:t>
            </a:r>
            <a:r>
              <a:rPr lang="pl-PL" sz="1000" baseline="0" dirty="0" err="1"/>
              <a:t>try</a:t>
            </a:r>
            <a:r>
              <a:rPr lang="pl-PL" sz="1000" baseline="0" dirty="0"/>
              <a:t> to </a:t>
            </a:r>
            <a:r>
              <a:rPr lang="pl-PL" sz="1000" baseline="0" dirty="0" err="1"/>
              <a:t>involve</a:t>
            </a:r>
            <a:r>
              <a:rPr lang="en-US" sz="1000" dirty="0"/>
              <a:t> all employees of the organization in the process of setting goals. </a:t>
            </a:r>
            <a:r>
              <a:rPr lang="pl-PL" sz="1000" dirty="0"/>
              <a:t>But - i</a:t>
            </a:r>
            <a:r>
              <a:rPr lang="en-US" sz="1000" dirty="0"/>
              <a:t>t depends on the culture and atmosphere in the organization. Plus in each organization there are different interests of different groups.</a:t>
            </a:r>
            <a:endParaRPr lang="pl-PL" sz="1000" dirty="0"/>
          </a:p>
        </p:txBody>
      </p:sp>
    </p:spTree>
    <p:extLst>
      <p:ext uri="{BB962C8B-B14F-4D97-AF65-F5344CB8AC3E}">
        <p14:creationId xmlns:p14="http://schemas.microsoft.com/office/powerpoint/2010/main" val="113561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EE0B09AC-1E99-4661-8D0D-86C73B825327}" type="slidenum">
              <a:rPr lang="pl-PL"/>
              <a:pPr/>
              <a:t>31</a:t>
            </a:fld>
            <a:endParaRPr lang="pl-PL"/>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612534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8E6432A8-3089-4D53-924C-4169603A479F}" type="slidenum">
              <a:rPr lang="pl-PL"/>
              <a:pPr/>
              <a:t>32</a:t>
            </a:fld>
            <a:endParaRPr lang="pl-PL"/>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algn="just" eaLnBrk="1" hangingPunct="1"/>
            <a:r>
              <a:rPr lang="en-US" dirty="0"/>
              <a:t>Includes all basic management functions. The main benefit - better employee motivation, </a:t>
            </a:r>
            <a:r>
              <a:rPr lang="pl-PL" dirty="0" err="1"/>
              <a:t>clear</a:t>
            </a:r>
            <a:r>
              <a:rPr lang="pl-PL" dirty="0"/>
              <a:t> </a:t>
            </a:r>
            <a:r>
              <a:rPr lang="pl-PL" dirty="0" err="1"/>
              <a:t>definition</a:t>
            </a:r>
            <a:r>
              <a:rPr lang="pl-PL" dirty="0"/>
              <a:t> of </a:t>
            </a:r>
            <a:r>
              <a:rPr lang="pl-PL" dirty="0" err="1"/>
              <a:t>tasks</a:t>
            </a:r>
            <a:r>
              <a:rPr lang="en-US" dirty="0"/>
              <a:t> + improved communication. Focusing on the right goals, </a:t>
            </a:r>
            <a:r>
              <a:rPr lang="pl-PL" dirty="0"/>
              <a:t>one</a:t>
            </a:r>
            <a:r>
              <a:rPr lang="en-US" dirty="0"/>
              <a:t> can select the most useful employees for promotion. Disadvantages - the system is doomed to failure if it is not supported by top management, managers must </a:t>
            </a:r>
            <a:r>
              <a:rPr lang="pl-PL" dirty="0" err="1"/>
              <a:t>willingly</a:t>
            </a:r>
            <a:r>
              <a:rPr lang="pl-PL" dirty="0"/>
              <a:t> </a:t>
            </a:r>
            <a:r>
              <a:rPr lang="en-US" dirty="0"/>
              <a:t>support the proposed changes and not be assigned to the program</a:t>
            </a:r>
            <a:r>
              <a:rPr lang="pl-PL" dirty="0"/>
              <a:t> by </a:t>
            </a:r>
            <a:r>
              <a:rPr lang="pl-PL" dirty="0" err="1"/>
              <a:t>force</a:t>
            </a:r>
            <a:r>
              <a:rPr lang="en-US" dirty="0"/>
              <a:t>. Plus, developing a specific list of individual goals can be costly and difficult. The main thing - a clear wording of the goal.</a:t>
            </a:r>
            <a:endParaRPr lang="pl-PL" dirty="0"/>
          </a:p>
        </p:txBody>
      </p:sp>
    </p:spTree>
    <p:extLst>
      <p:ext uri="{BB962C8B-B14F-4D97-AF65-F5344CB8AC3E}">
        <p14:creationId xmlns:p14="http://schemas.microsoft.com/office/powerpoint/2010/main" val="3483088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3BDE9D1-2960-472D-AD40-26C403880B36}" type="slidenum">
              <a:rPr lang="pl-PL"/>
              <a:pPr/>
              <a:t>33</a:t>
            </a:fld>
            <a:endParaRPr lang="pl-P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r>
              <a:rPr lang="en-US" dirty="0"/>
              <a:t>Plans - related to the organization’s goals.</a:t>
            </a:r>
            <a:endParaRPr lang="pl-PL" dirty="0"/>
          </a:p>
        </p:txBody>
      </p:sp>
    </p:spTree>
    <p:extLst>
      <p:ext uri="{BB962C8B-B14F-4D97-AF65-F5344CB8AC3E}">
        <p14:creationId xmlns:p14="http://schemas.microsoft.com/office/powerpoint/2010/main" val="4250123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200" b="1" i="0" u="none" strike="noStrike" kern="1200" baseline="0" dirty="0">
                <a:solidFill>
                  <a:schemeClr val="tx1"/>
                </a:solidFill>
                <a:latin typeface="Arial" charset="0"/>
                <a:ea typeface="+mn-ea"/>
                <a:cs typeface="+mn-cs"/>
              </a:rPr>
              <a:t>Strategic plan</a:t>
            </a:r>
            <a:r>
              <a:rPr lang="pl-PL" sz="1200" b="1" i="0" u="none" strike="noStrike" kern="1200" dirty="0">
                <a:solidFill>
                  <a:schemeClr val="tx1"/>
                </a:solidFill>
                <a:latin typeface="Arial" charset="0"/>
                <a:ea typeface="+mn-ea"/>
                <a:cs typeface="+mn-cs"/>
              </a:rPr>
              <a:t> </a:t>
            </a:r>
            <a:r>
              <a:rPr lang="pl-PL" sz="1200" b="0" i="0" u="none" strike="noStrike" kern="1200" dirty="0">
                <a:solidFill>
                  <a:schemeClr val="tx1"/>
                </a:solidFill>
                <a:latin typeface="Arial" charset="0"/>
                <a:ea typeface="+mn-ea"/>
                <a:cs typeface="+mn-cs"/>
              </a:rPr>
              <a:t>- a</a:t>
            </a:r>
            <a:r>
              <a:rPr lang="pl-PL" sz="1200" b="0" i="0" u="none" strike="noStrike" kern="1200" baseline="0" dirty="0">
                <a:solidFill>
                  <a:schemeClr val="tx1"/>
                </a:solidFill>
                <a:latin typeface="Arial" charset="0"/>
                <a:ea typeface="+mn-ea"/>
                <a:cs typeface="+mn-cs"/>
              </a:rPr>
              <a:t> </a:t>
            </a:r>
            <a:r>
              <a:rPr lang="pl-PL" sz="1200" b="0" i="0" u="none" strike="noStrike" kern="1200" baseline="0" dirty="0" err="1">
                <a:solidFill>
                  <a:schemeClr val="tx1"/>
                </a:solidFill>
                <a:latin typeface="Arial" charset="0"/>
                <a:ea typeface="+mn-ea"/>
                <a:cs typeface="+mn-cs"/>
              </a:rPr>
              <a:t>general</a:t>
            </a:r>
            <a:r>
              <a:rPr lang="pl-PL" sz="1200" b="0" i="0" u="none" strike="noStrike" kern="1200" baseline="0" dirty="0">
                <a:solidFill>
                  <a:schemeClr val="tx1"/>
                </a:solidFill>
                <a:latin typeface="Arial" charset="0"/>
                <a:ea typeface="+mn-ea"/>
                <a:cs typeface="+mn-cs"/>
              </a:rPr>
              <a:t> plan </a:t>
            </a:r>
            <a:r>
              <a:rPr lang="pl-PL" sz="1200" b="0" i="0" u="none" strike="noStrike" kern="1200" baseline="0" dirty="0" err="1">
                <a:solidFill>
                  <a:schemeClr val="tx1"/>
                </a:solidFill>
                <a:latin typeface="Arial" charset="0"/>
                <a:ea typeface="+mn-ea"/>
                <a:cs typeface="+mn-cs"/>
              </a:rPr>
              <a:t>outlining</a:t>
            </a:r>
            <a:r>
              <a:rPr lang="pl-PL" sz="1200" b="0" i="0" u="none" strike="noStrike" kern="1200" baseline="0" dirty="0">
                <a:solidFill>
                  <a:schemeClr val="tx1"/>
                </a:solidFill>
                <a:latin typeface="Arial" charset="0"/>
                <a:ea typeface="+mn-ea"/>
                <a:cs typeface="+mn-cs"/>
              </a:rPr>
              <a:t> </a:t>
            </a:r>
            <a:r>
              <a:rPr lang="pl-PL" sz="1200" b="0" i="0" u="none" strike="noStrike" kern="1200" baseline="0" dirty="0" err="1">
                <a:solidFill>
                  <a:schemeClr val="tx1"/>
                </a:solidFill>
                <a:latin typeface="Arial" charset="0"/>
                <a:ea typeface="+mn-ea"/>
                <a:cs typeface="+mn-cs"/>
              </a:rPr>
              <a:t>decisions</a:t>
            </a:r>
            <a:r>
              <a:rPr lang="pl-PL" sz="1200" b="0" i="0" u="none" strike="noStrike" kern="1200" baseline="0" dirty="0">
                <a:solidFill>
                  <a:schemeClr val="tx1"/>
                </a:solidFill>
                <a:latin typeface="Arial" charset="0"/>
                <a:ea typeface="+mn-ea"/>
                <a:cs typeface="+mn-cs"/>
              </a:rPr>
              <a:t> </a:t>
            </a:r>
            <a:r>
              <a:rPr lang="pl-PL" sz="1200" b="0" i="0" u="none" strike="noStrike" kern="1200" baseline="0" dirty="0" err="1">
                <a:solidFill>
                  <a:schemeClr val="tx1"/>
                </a:solidFill>
                <a:latin typeface="Arial" charset="0"/>
                <a:ea typeface="+mn-ea"/>
                <a:cs typeface="+mn-cs"/>
              </a:rPr>
              <a:t>about</a:t>
            </a:r>
            <a:r>
              <a:rPr lang="pl-PL" sz="1200" b="0" i="0" u="none" strike="noStrike" kern="1200" baseline="0" dirty="0">
                <a:solidFill>
                  <a:schemeClr val="tx1"/>
                </a:solidFill>
                <a:latin typeface="Arial" charset="0"/>
                <a:ea typeface="+mn-ea"/>
                <a:cs typeface="+mn-cs"/>
              </a:rPr>
              <a:t> the </a:t>
            </a:r>
            <a:r>
              <a:rPr lang="pl-PL" sz="1200" b="0" i="0" u="none" strike="noStrike" kern="1200" baseline="0" dirty="0" err="1">
                <a:solidFill>
                  <a:schemeClr val="tx1"/>
                </a:solidFill>
                <a:latin typeface="Arial" charset="0"/>
                <a:ea typeface="+mn-ea"/>
                <a:cs typeface="+mn-cs"/>
              </a:rPr>
              <a:t>resource</a:t>
            </a:r>
            <a:r>
              <a:rPr lang="pl-PL" sz="1200" b="0" i="0" u="none" strike="noStrike" kern="1200" baseline="0" dirty="0">
                <a:solidFill>
                  <a:schemeClr val="tx1"/>
                </a:solidFill>
                <a:latin typeface="Arial" charset="0"/>
                <a:ea typeface="+mn-ea"/>
                <a:cs typeface="+mn-cs"/>
              </a:rPr>
              <a:t> </a:t>
            </a:r>
            <a:r>
              <a:rPr lang="pl-PL" sz="1200" b="0" i="0" u="none" strike="noStrike" kern="1200" baseline="0" dirty="0" err="1">
                <a:solidFill>
                  <a:schemeClr val="tx1"/>
                </a:solidFill>
                <a:latin typeface="Arial" charset="0"/>
                <a:ea typeface="+mn-ea"/>
                <a:cs typeface="+mn-cs"/>
              </a:rPr>
              <a:t>allocation</a:t>
            </a:r>
            <a:r>
              <a:rPr lang="pl-PL" sz="1200" b="0" i="0" u="none" strike="noStrike" kern="1200" baseline="0" dirty="0">
                <a:solidFill>
                  <a:schemeClr val="tx1"/>
                </a:solidFill>
                <a:latin typeface="Arial" charset="0"/>
                <a:ea typeface="+mn-ea"/>
                <a:cs typeface="+mn-cs"/>
              </a:rPr>
              <a:t>, </a:t>
            </a:r>
            <a:r>
              <a:rPr lang="pl-PL" sz="1200" b="0" i="0" u="none" strike="noStrike" kern="1200" baseline="0" dirty="0" err="1">
                <a:solidFill>
                  <a:schemeClr val="tx1"/>
                </a:solidFill>
                <a:latin typeface="Arial" charset="0"/>
                <a:ea typeface="+mn-ea"/>
                <a:cs typeface="+mn-cs"/>
              </a:rPr>
              <a:t>priorities</a:t>
            </a:r>
            <a:r>
              <a:rPr lang="pl-PL" sz="1200" b="0" i="0" u="none" strike="noStrike" kern="1200" baseline="0" dirty="0">
                <a:solidFill>
                  <a:schemeClr val="tx1"/>
                </a:solidFill>
                <a:latin typeface="Arial" charset="0"/>
                <a:ea typeface="+mn-ea"/>
                <a:cs typeface="+mn-cs"/>
              </a:rPr>
              <a:t>, and </a:t>
            </a:r>
            <a:r>
              <a:rPr lang="pl-PL" sz="1200" b="0" i="0" u="none" strike="noStrike" kern="1200" baseline="0" dirty="0" err="1">
                <a:solidFill>
                  <a:schemeClr val="tx1"/>
                </a:solidFill>
                <a:latin typeface="Arial" charset="0"/>
                <a:ea typeface="+mn-ea"/>
                <a:cs typeface="+mn-cs"/>
              </a:rPr>
              <a:t>action</a:t>
            </a:r>
            <a:r>
              <a:rPr lang="pl-PL" sz="1200" b="0" i="0" u="none" strike="noStrike" kern="1200" baseline="0" dirty="0">
                <a:solidFill>
                  <a:schemeClr val="tx1"/>
                </a:solidFill>
                <a:latin typeface="Arial" charset="0"/>
                <a:ea typeface="+mn-ea"/>
                <a:cs typeface="+mn-cs"/>
              </a:rPr>
              <a:t> </a:t>
            </a:r>
            <a:r>
              <a:rPr lang="pl-PL" sz="1200" b="0" i="0" u="none" strike="noStrike" kern="1200" baseline="0" dirty="0" err="1">
                <a:solidFill>
                  <a:schemeClr val="tx1"/>
                </a:solidFill>
                <a:latin typeface="Arial" charset="0"/>
                <a:ea typeface="+mn-ea"/>
                <a:cs typeface="+mn-cs"/>
              </a:rPr>
              <a:t>steps</a:t>
            </a:r>
            <a:r>
              <a:rPr lang="pl-PL" sz="1200" b="0" i="0" u="none" strike="noStrike" kern="1200" baseline="0" dirty="0">
                <a:solidFill>
                  <a:schemeClr val="tx1"/>
                </a:solidFill>
                <a:latin typeface="Arial" charset="0"/>
                <a:ea typeface="+mn-ea"/>
                <a:cs typeface="+mn-cs"/>
              </a:rPr>
              <a:t> </a:t>
            </a:r>
            <a:r>
              <a:rPr lang="pl-PL" sz="1200" b="0" i="0" u="none" strike="noStrike" kern="1200" baseline="0" dirty="0" err="1">
                <a:solidFill>
                  <a:schemeClr val="tx1"/>
                </a:solidFill>
                <a:latin typeface="Arial" charset="0"/>
                <a:ea typeface="+mn-ea"/>
                <a:cs typeface="+mn-cs"/>
              </a:rPr>
              <a:t>necessary</a:t>
            </a:r>
            <a:r>
              <a:rPr lang="pl-PL" sz="1200" b="0" i="0" u="none" strike="noStrike" kern="1200" baseline="0" dirty="0">
                <a:solidFill>
                  <a:schemeClr val="tx1"/>
                </a:solidFill>
                <a:latin typeface="Arial" charset="0"/>
                <a:ea typeface="+mn-ea"/>
                <a:cs typeface="+mn-cs"/>
              </a:rPr>
              <a:t> to </a:t>
            </a:r>
            <a:r>
              <a:rPr lang="pl-PL" sz="1200" b="0" i="0" u="none" strike="noStrike" kern="1200" baseline="0" dirty="0" err="1">
                <a:solidFill>
                  <a:schemeClr val="tx1"/>
                </a:solidFill>
                <a:latin typeface="Arial" charset="0"/>
                <a:ea typeface="+mn-ea"/>
                <a:cs typeface="+mn-cs"/>
              </a:rPr>
              <a:t>reach</a:t>
            </a:r>
            <a:r>
              <a:rPr lang="pl-PL" sz="1200" b="0" i="0" u="none" strike="noStrike" kern="1200" baseline="0" dirty="0">
                <a:solidFill>
                  <a:schemeClr val="tx1"/>
                </a:solidFill>
                <a:latin typeface="Arial" charset="0"/>
                <a:ea typeface="+mn-ea"/>
                <a:cs typeface="+mn-cs"/>
              </a:rPr>
              <a:t> </a:t>
            </a:r>
            <a:r>
              <a:rPr lang="pl-PL" sz="1200" b="0" i="0" u="none" strike="noStrike" kern="1200" baseline="0" dirty="0" err="1">
                <a:solidFill>
                  <a:schemeClr val="tx1"/>
                </a:solidFill>
                <a:latin typeface="Arial" charset="0"/>
                <a:ea typeface="+mn-ea"/>
                <a:cs typeface="+mn-cs"/>
              </a:rPr>
              <a:t>strategic</a:t>
            </a:r>
            <a:r>
              <a:rPr lang="pl-PL" sz="1200" b="0" i="0" u="none" strike="noStrike" kern="1200" baseline="0" dirty="0">
                <a:solidFill>
                  <a:schemeClr val="tx1"/>
                </a:solidFill>
                <a:latin typeface="Arial" charset="0"/>
                <a:ea typeface="+mn-ea"/>
                <a:cs typeface="+mn-cs"/>
              </a:rPr>
              <a:t> </a:t>
            </a:r>
            <a:r>
              <a:rPr lang="pl-PL" sz="1200" b="0" i="0" u="none" strike="noStrike" kern="1200" baseline="0" dirty="0" err="1">
                <a:solidFill>
                  <a:schemeClr val="tx1"/>
                </a:solidFill>
                <a:latin typeface="Arial" charset="0"/>
                <a:ea typeface="+mn-ea"/>
                <a:cs typeface="+mn-cs"/>
              </a:rPr>
              <a:t>goals</a:t>
            </a:r>
            <a:r>
              <a:rPr lang="pl-PL" sz="1200" b="0" i="0" u="none" strike="noStrike" kern="1200" baseline="0" dirty="0">
                <a:solidFill>
                  <a:schemeClr val="tx1"/>
                </a:solidFill>
                <a:latin typeface="Arial" charset="0"/>
                <a:ea typeface="+mn-ea"/>
                <a:cs typeface="+mn-cs"/>
              </a:rPr>
              <a:t>.</a:t>
            </a:r>
          </a:p>
          <a:p>
            <a:r>
              <a:rPr lang="pl-PL" b="1" dirty="0" err="1"/>
              <a:t>Operational</a:t>
            </a:r>
            <a:r>
              <a:rPr lang="pl-PL" b="1" dirty="0"/>
              <a:t> plan </a:t>
            </a:r>
            <a:r>
              <a:rPr lang="pl-PL" dirty="0"/>
              <a:t>- a</a:t>
            </a:r>
            <a:r>
              <a:rPr lang="en-US" dirty="0"/>
              <a:t> plan that focuses</a:t>
            </a:r>
            <a:r>
              <a:rPr lang="pl-PL" dirty="0"/>
              <a:t> </a:t>
            </a:r>
            <a:r>
              <a:rPr lang="en-US" dirty="0"/>
              <a:t>on carrying out</a:t>
            </a:r>
            <a:r>
              <a:rPr lang="pl-PL" dirty="0"/>
              <a:t> </a:t>
            </a:r>
            <a:r>
              <a:rPr lang="en-US" dirty="0"/>
              <a:t>tactical plans to</a:t>
            </a:r>
            <a:r>
              <a:rPr lang="pl-PL" dirty="0"/>
              <a:t> </a:t>
            </a:r>
            <a:r>
              <a:rPr lang="en-US" dirty="0"/>
              <a:t>achieve operational</a:t>
            </a:r>
            <a:r>
              <a:rPr lang="pl-PL" dirty="0"/>
              <a:t> </a:t>
            </a:r>
            <a:r>
              <a:rPr lang="en-US" dirty="0"/>
              <a:t>goals</a:t>
            </a:r>
            <a:r>
              <a:rPr lang="pl-PL" dirty="0"/>
              <a:t>.</a:t>
            </a:r>
          </a:p>
        </p:txBody>
      </p:sp>
      <p:sp>
        <p:nvSpPr>
          <p:cNvPr id="4" name="Symbol zastępczy numeru slajdu 3"/>
          <p:cNvSpPr>
            <a:spLocks noGrp="1"/>
          </p:cNvSpPr>
          <p:nvPr>
            <p:ph type="sldNum" sz="quarter" idx="10"/>
          </p:nvPr>
        </p:nvSpPr>
        <p:spPr/>
        <p:txBody>
          <a:bodyPr/>
          <a:lstStyle/>
          <a:p>
            <a:pPr>
              <a:defRPr/>
            </a:pPr>
            <a:fld id="{3856369A-A72F-4222-89B6-6E8422B316CD}" type="slidenum">
              <a:rPr lang="pl-PL" smtClean="0"/>
              <a:pPr>
                <a:defRPr/>
              </a:pPr>
              <a:t>34</a:t>
            </a:fld>
            <a:endParaRPr lang="pl-PL"/>
          </a:p>
        </p:txBody>
      </p:sp>
    </p:spTree>
    <p:extLst>
      <p:ext uri="{BB962C8B-B14F-4D97-AF65-F5344CB8AC3E}">
        <p14:creationId xmlns:p14="http://schemas.microsoft.com/office/powerpoint/2010/main" val="2245527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D98C07FE-108D-40E0-B01F-F747858EEF1C}" type="slidenum">
              <a:rPr lang="pl-PL"/>
              <a:pPr/>
              <a:t>35</a:t>
            </a:fld>
            <a:endParaRPr lang="pl-P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algn="just" eaLnBrk="1" hangingPunct="1"/>
            <a:r>
              <a:rPr lang="en-US" dirty="0"/>
              <a:t>Contingency plan - actions in case of threat to the organization, e.g. in the event of fire, natural disasters, etc. It is placed in a </a:t>
            </a:r>
            <a:r>
              <a:rPr lang="pl-PL" dirty="0" err="1"/>
              <a:t>visible</a:t>
            </a:r>
            <a:r>
              <a:rPr lang="en-US" dirty="0"/>
              <a:t> place in every organization, and in hotels in every room. But usually the operational plan </a:t>
            </a:r>
            <a:r>
              <a:rPr lang="pl-PL" dirty="0" err="1"/>
              <a:t>concerns</a:t>
            </a:r>
            <a:r>
              <a:rPr lang="en-US" dirty="0"/>
              <a:t> standard marketing, production and finance activities.</a:t>
            </a:r>
            <a:endParaRPr lang="pl-PL" dirty="0"/>
          </a:p>
        </p:txBody>
      </p:sp>
    </p:spTree>
    <p:extLst>
      <p:ext uri="{BB962C8B-B14F-4D97-AF65-F5344CB8AC3E}">
        <p14:creationId xmlns:p14="http://schemas.microsoft.com/office/powerpoint/2010/main" val="1335956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B31D3525-E7EA-4A35-BB90-A9A8B6149DCA}" type="slidenum">
              <a:rPr lang="pl-PL"/>
              <a:pPr/>
              <a:t>36</a:t>
            </a:fld>
            <a:endParaRPr lang="pl-PL"/>
          </a:p>
        </p:txBody>
      </p:sp>
      <p:sp>
        <p:nvSpPr>
          <p:cNvPr id="94211" name="Rectangle 2"/>
          <p:cNvSpPr>
            <a:spLocks noGrp="1" noRot="1" noChangeAspect="1" noChangeArrowheads="1" noTextEdit="1"/>
          </p:cNvSpPr>
          <p:nvPr>
            <p:ph type="sldImg"/>
          </p:nvPr>
        </p:nvSpPr>
        <p:spPr>
          <a:xfrm>
            <a:off x="1412875" y="687388"/>
            <a:ext cx="4572000" cy="3429000"/>
          </a:xfrm>
          <a:ln/>
        </p:spPr>
      </p:sp>
      <p:sp>
        <p:nvSpPr>
          <p:cNvPr id="94212"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267203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05FBCA37-54BB-4CC3-96B1-403BCDD5C287}" type="slidenum">
              <a:rPr lang="pl-PL"/>
              <a:pPr/>
              <a:t>37</a:t>
            </a:fld>
            <a:endParaRPr lang="pl-PL"/>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1939978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F7EAFDF7-63F8-4650-A22E-6A5AF5F36BA6}" type="slidenum">
              <a:rPr lang="pl-PL"/>
              <a:pPr/>
              <a:t>38</a:t>
            </a:fld>
            <a:endParaRPr lang="pl-PL"/>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66803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A6A75F1-AF07-474D-8FCF-6C4E886F084B}" type="slidenum">
              <a:rPr lang="pl-PL"/>
              <a:pPr/>
              <a:t>2</a:t>
            </a:fld>
            <a:endParaRPr lang="pl-PL"/>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56399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F1DFE18D-E325-4B0E-805C-81660545781A}" type="slidenum">
              <a:rPr lang="pl-PL"/>
              <a:pPr/>
              <a:t>39</a:t>
            </a:fld>
            <a:endParaRPr lang="pl-PL"/>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1218297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58F301F4-2E72-4373-BFB2-084E35D5A43E}" type="slidenum">
              <a:rPr lang="pl-PL"/>
              <a:pPr/>
              <a:t>40</a:t>
            </a:fld>
            <a:endParaRPr lang="pl-PL"/>
          </a:p>
        </p:txBody>
      </p:sp>
      <p:sp>
        <p:nvSpPr>
          <p:cNvPr id="99331" name="Rectangle 2"/>
          <p:cNvSpPr>
            <a:spLocks noGrp="1" noRot="1" noChangeAspect="1" noChangeArrowheads="1" noTextEdit="1"/>
          </p:cNvSpPr>
          <p:nvPr>
            <p:ph type="sldImg"/>
          </p:nvPr>
        </p:nvSpPr>
        <p:spPr>
          <a:xfrm>
            <a:off x="671513" y="755650"/>
            <a:ext cx="4572000" cy="3429000"/>
          </a:xfrm>
          <a:ln/>
        </p:spPr>
      </p:sp>
      <p:sp>
        <p:nvSpPr>
          <p:cNvPr id="99332"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564765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AB7859BF-2BB1-49FA-9544-DB425661FD8D}" type="slidenum">
              <a:rPr lang="pl-PL"/>
              <a:pPr/>
              <a:t>41</a:t>
            </a:fld>
            <a:endParaRPr lang="pl-PL"/>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r>
              <a:rPr lang="pl-PL" dirty="0" err="1"/>
              <a:t>Pericles</a:t>
            </a:r>
            <a:endParaRPr lang="pl-PL" dirty="0"/>
          </a:p>
        </p:txBody>
      </p:sp>
    </p:spTree>
    <p:extLst>
      <p:ext uri="{BB962C8B-B14F-4D97-AF65-F5344CB8AC3E}">
        <p14:creationId xmlns:p14="http://schemas.microsoft.com/office/powerpoint/2010/main" val="1840073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AC9C0F4A-B433-4CAB-9DD7-51D2D83A138E}" type="slidenum">
              <a:rPr lang="pl-PL"/>
              <a:pPr/>
              <a:t>42</a:t>
            </a:fld>
            <a:endParaRPr lang="pl-PL"/>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algn="just" eaLnBrk="1" hangingPunct="1"/>
            <a:r>
              <a:rPr lang="en-US" dirty="0"/>
              <a:t>In the 20s, Sears, Roebuck &amp; Co was a huge mail order</a:t>
            </a:r>
            <a:r>
              <a:rPr lang="pl-PL" dirty="0" err="1"/>
              <a:t>ing</a:t>
            </a:r>
            <a:r>
              <a:rPr lang="pl-PL" dirty="0"/>
              <a:t> </a:t>
            </a:r>
            <a:r>
              <a:rPr lang="pl-PL" dirty="0" err="1"/>
              <a:t>catalog</a:t>
            </a:r>
            <a:r>
              <a:rPr lang="pl-PL" dirty="0"/>
              <a:t> </a:t>
            </a:r>
            <a:r>
              <a:rPr lang="pl-PL" dirty="0" err="1"/>
              <a:t>company</a:t>
            </a:r>
            <a:r>
              <a:rPr lang="en-US" dirty="0"/>
              <a:t> whose president, General Robert E. Wood, understood the importance of strategy. Wood noticed that the growing popularity of cars will allow more and more of their owners to commute to cities. Therefore, a long-term strategy to transform the company from a mail order house into a retail chain </a:t>
            </a:r>
            <a:r>
              <a:rPr lang="pl-PL" dirty="0"/>
              <a:t>was </a:t>
            </a:r>
            <a:r>
              <a:rPr lang="en-US" dirty="0"/>
              <a:t>implemented. It brought huge success.</a:t>
            </a:r>
            <a:endParaRPr lang="pl-PL" dirty="0"/>
          </a:p>
        </p:txBody>
      </p:sp>
    </p:spTree>
    <p:extLst>
      <p:ext uri="{BB962C8B-B14F-4D97-AF65-F5344CB8AC3E}">
        <p14:creationId xmlns:p14="http://schemas.microsoft.com/office/powerpoint/2010/main" val="3352992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B3656510-C48B-40EF-91C2-CB0415C289C7}" type="slidenum">
              <a:rPr lang="pl-PL"/>
              <a:pPr/>
              <a:t>43</a:t>
            </a:fld>
            <a:endParaRPr lang="pl-PL"/>
          </a:p>
        </p:txBody>
      </p:sp>
      <p:sp>
        <p:nvSpPr>
          <p:cNvPr id="102403" name="Rectangle 2"/>
          <p:cNvSpPr>
            <a:spLocks noGrp="1" noRot="1" noChangeAspect="1" noChangeArrowheads="1" noTextEdit="1"/>
          </p:cNvSpPr>
          <p:nvPr>
            <p:ph type="sldImg"/>
          </p:nvPr>
        </p:nvSpPr>
        <p:spPr>
          <a:xfrm>
            <a:off x="1052513" y="801688"/>
            <a:ext cx="4572000" cy="3429000"/>
          </a:xfrm>
          <a:ln/>
        </p:spPr>
      </p:sp>
      <p:sp>
        <p:nvSpPr>
          <p:cNvPr id="102404" name="Rectangle 3"/>
          <p:cNvSpPr>
            <a:spLocks noGrp="1" noChangeArrowheads="1"/>
          </p:cNvSpPr>
          <p:nvPr>
            <p:ph type="body" idx="1"/>
          </p:nvPr>
        </p:nvSpPr>
        <p:spPr>
          <a:noFill/>
          <a:ln/>
        </p:spPr>
        <p:txBody>
          <a:bodyPr/>
          <a:lstStyle/>
          <a:p>
            <a:pPr algn="just" eaLnBrk="1" hangingPunct="1"/>
            <a:r>
              <a:rPr lang="en-US" dirty="0"/>
              <a:t>In the 1970s, the development of the company's strategy was considered to be a key activity. The corridors of the companies were traversed by well-paid graduates of management studies, preaching various wisdoms. In the 1980s, global competition forced many large companies to retreat from such thought-out strategies. The focus was on tactical problems. Jack Welch dissolved the famous GE 200 planning team in 1983. Then the strategy = using such business opportunities that were revealed during the normal course of events. Today: a return to a well-thought-out strategy, but unlike in the 1970s - instead of numerous staffs, </a:t>
            </a:r>
            <a:r>
              <a:rPr lang="pl-PL" dirty="0"/>
              <a:t>the </a:t>
            </a:r>
            <a:r>
              <a:rPr lang="pl-PL" dirty="0" err="1"/>
              <a:t>company’s</a:t>
            </a:r>
            <a:r>
              <a:rPr lang="pl-PL" dirty="0"/>
              <a:t> </a:t>
            </a:r>
            <a:r>
              <a:rPr lang="en-US" dirty="0"/>
              <a:t>own managers are involved</a:t>
            </a:r>
            <a:r>
              <a:rPr lang="pl-PL" dirty="0"/>
              <a:t>.  </a:t>
            </a:r>
          </a:p>
          <a:p>
            <a:pPr algn="just" eaLnBrk="1" hangingPunct="1"/>
            <a:r>
              <a:rPr lang="pl-PL" dirty="0"/>
              <a:t>„Neutron Jack”</a:t>
            </a:r>
          </a:p>
          <a:p>
            <a:pPr algn="just" eaLnBrk="1" hangingPunct="1"/>
            <a:r>
              <a:rPr lang="en-US" dirty="0"/>
              <a:t>To attract the right personnel, Welch instituted a strategy that earned him the moniker "Neutron Jack." He had GE cut all businesses in which the company could not dominate the market in first or second positions. Next, he had managers fire the bottom 10% of GE employees, and he fired the bottom 10% of management. Welch's housecleaning cleared away layers of bureaucracy and made way for a quicker flow of ideas.</a:t>
            </a:r>
            <a:endParaRPr lang="pl-PL" dirty="0"/>
          </a:p>
          <a:p>
            <a:pPr algn="just" eaLnBrk="1" hangingPunct="1"/>
            <a:endParaRPr lang="pl-PL" dirty="0"/>
          </a:p>
        </p:txBody>
      </p:sp>
    </p:spTree>
    <p:extLst>
      <p:ext uri="{BB962C8B-B14F-4D97-AF65-F5344CB8AC3E}">
        <p14:creationId xmlns:p14="http://schemas.microsoft.com/office/powerpoint/2010/main" val="948139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5D2F6E62-6783-4CD7-9B65-A25E95462DF0}" type="slidenum">
              <a:rPr lang="pl-PL"/>
              <a:pPr/>
              <a:t>44</a:t>
            </a:fld>
            <a:endParaRPr lang="pl-PL"/>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2580279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F18CCBFF-42A3-4852-9CC5-20E146D7A2B1}" type="slidenum">
              <a:rPr lang="pl-PL"/>
              <a:pPr/>
              <a:t>45</a:t>
            </a:fld>
            <a:endParaRPr lang="pl-PL"/>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4071962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EDCE8F3-F797-4EF4-934F-E16C5C5DD456}" type="slidenum">
              <a:rPr lang="pl-PL"/>
              <a:pPr/>
              <a:t>46</a:t>
            </a:fld>
            <a:endParaRPr lang="pl-PL"/>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pl-PL"/>
          </a:p>
        </p:txBody>
      </p:sp>
    </p:spTree>
    <p:extLst>
      <p:ext uri="{BB962C8B-B14F-4D97-AF65-F5344CB8AC3E}">
        <p14:creationId xmlns:p14="http://schemas.microsoft.com/office/powerpoint/2010/main" val="860987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3F123FC-A1DB-4E17-843F-90991FAEE9F5}" type="slidenum">
              <a:rPr lang="pl-PL"/>
              <a:pPr/>
              <a:t>47</a:t>
            </a:fld>
            <a:endParaRPr lang="pl-PL"/>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pl-PL"/>
          </a:p>
        </p:txBody>
      </p:sp>
    </p:spTree>
    <p:extLst>
      <p:ext uri="{BB962C8B-B14F-4D97-AF65-F5344CB8AC3E}">
        <p14:creationId xmlns:p14="http://schemas.microsoft.com/office/powerpoint/2010/main" val="3188282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E87D4346-5F33-4CFA-B0AD-8F8450C31308}" type="slidenum">
              <a:rPr lang="pl-PL"/>
              <a:pPr/>
              <a:t>49</a:t>
            </a:fld>
            <a:endParaRPr lang="pl-PL"/>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00663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97BDF47A-C3A9-4F48-B1DF-319C607A3449}" type="slidenum">
              <a:rPr lang="pl-PL"/>
              <a:pPr/>
              <a:t>3</a:t>
            </a:fld>
            <a:endParaRPr lang="pl-PL"/>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algn="just" eaLnBrk="1" hangingPunct="1"/>
            <a:r>
              <a:rPr lang="en-US" dirty="0"/>
              <a:t>The plan was an obligatory document, usually developed outside the organization. There was a top-down distribution of financial and material resources.</a:t>
            </a:r>
            <a:r>
              <a:rPr lang="pl-PL" dirty="0"/>
              <a:t> </a:t>
            </a:r>
          </a:p>
        </p:txBody>
      </p:sp>
    </p:spTree>
    <p:extLst>
      <p:ext uri="{BB962C8B-B14F-4D97-AF65-F5344CB8AC3E}">
        <p14:creationId xmlns:p14="http://schemas.microsoft.com/office/powerpoint/2010/main" val="3342052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DAC07AAB-EDE0-417A-AAB9-D1DB1A18E1B2}" type="slidenum">
              <a:rPr lang="pl-PL"/>
              <a:pPr/>
              <a:t>50</a:t>
            </a:fld>
            <a:endParaRPr lang="pl-PL"/>
          </a:p>
        </p:txBody>
      </p:sp>
      <p:sp>
        <p:nvSpPr>
          <p:cNvPr id="108547" name="Rectangle 2"/>
          <p:cNvSpPr>
            <a:spLocks noGrp="1" noRot="1" noChangeAspect="1" noChangeArrowheads="1" noTextEdit="1"/>
          </p:cNvSpPr>
          <p:nvPr>
            <p:ph type="sldImg"/>
          </p:nvPr>
        </p:nvSpPr>
        <p:spPr>
          <a:xfrm>
            <a:off x="1152525" y="692150"/>
            <a:ext cx="4554538" cy="3416300"/>
          </a:xfrm>
          <a:ln/>
        </p:spPr>
      </p:sp>
      <p:sp>
        <p:nvSpPr>
          <p:cNvPr id="108548" name="Rectangle 3"/>
          <p:cNvSpPr>
            <a:spLocks noGrp="1" noChangeArrowheads="1"/>
          </p:cNvSpPr>
          <p:nvPr>
            <p:ph type="body" idx="1"/>
          </p:nvPr>
        </p:nvSpPr>
        <p:spPr>
          <a:xfrm>
            <a:off x="838200" y="4343400"/>
            <a:ext cx="5029200" cy="4114800"/>
          </a:xfrm>
          <a:noFill/>
          <a:ln/>
        </p:spPr>
        <p:txBody>
          <a:bodyPr/>
          <a:lstStyle/>
          <a:p>
            <a:pPr marL="228600" indent="-228600" eaLnBrk="1" hangingPunct="1">
              <a:lnSpc>
                <a:spcPct val="90000"/>
              </a:lnSpc>
            </a:pPr>
            <a:endParaRPr lang="pl-PL" sz="1000" dirty="0"/>
          </a:p>
        </p:txBody>
      </p:sp>
    </p:spTree>
    <p:extLst>
      <p:ext uri="{BB962C8B-B14F-4D97-AF65-F5344CB8AC3E}">
        <p14:creationId xmlns:p14="http://schemas.microsoft.com/office/powerpoint/2010/main" val="3970298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00CC20F7-E0FC-476C-A6A2-B8CBBF363C67}" type="slidenum">
              <a:rPr lang="pl-PL"/>
              <a:pPr/>
              <a:t>71</a:t>
            </a:fld>
            <a:endParaRPr lang="pl-PL"/>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92960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32D67F1B-6A6A-494E-8FC2-4D0531DC419C}" type="slidenum">
              <a:rPr lang="pl-PL"/>
              <a:pPr/>
              <a:t>72</a:t>
            </a:fld>
            <a:endParaRPr lang="pl-PL"/>
          </a:p>
        </p:txBody>
      </p:sp>
      <p:sp>
        <p:nvSpPr>
          <p:cNvPr id="90115" name="Symbol zastępczy obrazu slajdu 1"/>
          <p:cNvSpPr>
            <a:spLocks noGrp="1" noRot="1" noChangeAspect="1" noTextEdit="1"/>
          </p:cNvSpPr>
          <p:nvPr>
            <p:ph type="sldImg"/>
          </p:nvPr>
        </p:nvSpPr>
        <p:spPr>
          <a:ln/>
        </p:spPr>
      </p:sp>
      <p:sp>
        <p:nvSpPr>
          <p:cNvPr id="90116" name="Symbol zastępczy notatek 2"/>
          <p:cNvSpPr>
            <a:spLocks noGrp="1"/>
          </p:cNvSpPr>
          <p:nvPr>
            <p:ph type="body" idx="1"/>
          </p:nvPr>
        </p:nvSpPr>
        <p:spPr>
          <a:noFill/>
          <a:ln/>
        </p:spPr>
        <p:txBody>
          <a:bodyPr/>
          <a:lstStyle/>
          <a:p>
            <a:pPr eaLnBrk="1" hangingPunct="1">
              <a:lnSpc>
                <a:spcPct val="80000"/>
              </a:lnSpc>
            </a:pPr>
            <a:endParaRPr lang="pl-PL" sz="800"/>
          </a:p>
        </p:txBody>
      </p:sp>
      <p:sp>
        <p:nvSpPr>
          <p:cNvPr id="90117" name="Symbol zastępczy numeru slajdu 3"/>
          <p:cNvSpPr txBox="1">
            <a:spLocks noGrp="1"/>
          </p:cNvSpPr>
          <p:nvPr/>
        </p:nvSpPr>
        <p:spPr bwMode="auto">
          <a:xfrm>
            <a:off x="3897313" y="9501188"/>
            <a:ext cx="2982912" cy="500062"/>
          </a:xfrm>
          <a:prstGeom prst="rect">
            <a:avLst/>
          </a:prstGeom>
          <a:noFill/>
          <a:ln w="9525">
            <a:noFill/>
            <a:miter lim="800000"/>
            <a:headEnd/>
            <a:tailEnd/>
          </a:ln>
        </p:spPr>
        <p:txBody>
          <a:bodyPr lIns="96478" tIns="48239" rIns="96478" bIns="48239" anchor="b"/>
          <a:lstStyle/>
          <a:p>
            <a:pPr algn="r" defTabSz="965200"/>
            <a:fld id="{F48B3507-D197-4008-B077-D21ECA47C277}" type="slidenum">
              <a:rPr lang="pl-PL" sz="1300">
                <a:solidFill>
                  <a:schemeClr val="tx1"/>
                </a:solidFill>
                <a:latin typeface="Calibri" pitchFamily="34" charset="0"/>
                <a:cs typeface="Arial" charset="0"/>
              </a:rPr>
              <a:pPr algn="r" defTabSz="965200"/>
              <a:t>72</a:t>
            </a:fld>
            <a:endParaRPr lang="pl-PL" sz="1300">
              <a:solidFill>
                <a:schemeClr val="tx1"/>
              </a:solidFill>
              <a:latin typeface="Calibri" pitchFamily="34" charset="0"/>
              <a:cs typeface="Arial" charset="0"/>
            </a:endParaRPr>
          </a:p>
        </p:txBody>
      </p:sp>
    </p:spTree>
    <p:extLst>
      <p:ext uri="{BB962C8B-B14F-4D97-AF65-F5344CB8AC3E}">
        <p14:creationId xmlns:p14="http://schemas.microsoft.com/office/powerpoint/2010/main" val="4148774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D8A2A8FE-473A-4AC9-9F89-85F1794E61E0}" type="slidenum">
              <a:rPr lang="pl-PL"/>
              <a:pPr/>
              <a:t>73</a:t>
            </a:fld>
            <a:endParaRPr lang="pl-PL"/>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20755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927FE49F-8195-496C-AAF2-0DB08566C919}" type="slidenum">
              <a:rPr lang="pl-PL"/>
              <a:pPr/>
              <a:t>74</a:t>
            </a:fld>
            <a:endParaRPr lang="pl-PL"/>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961744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17B63205-70DC-4FE5-A8E2-BC42D6B8AF8C}" type="slidenum">
              <a:rPr lang="pl-PL"/>
              <a:pPr/>
              <a:t>75</a:t>
            </a:fld>
            <a:endParaRPr lang="pl-PL"/>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80084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7A7118A8-F459-45AE-9814-0F24D74936BF}" type="slidenum">
              <a:rPr lang="pl-PL"/>
              <a:pPr/>
              <a:t>87</a:t>
            </a:fld>
            <a:endParaRPr lang="pl-PL"/>
          </a:p>
        </p:txBody>
      </p:sp>
      <p:sp>
        <p:nvSpPr>
          <p:cNvPr id="111619" name="Symbol zastępczy obrazu slajdu 1"/>
          <p:cNvSpPr>
            <a:spLocks noGrp="1" noRot="1" noChangeAspect="1" noTextEdit="1"/>
          </p:cNvSpPr>
          <p:nvPr>
            <p:ph type="sldImg"/>
          </p:nvPr>
        </p:nvSpPr>
        <p:spPr>
          <a:ln/>
        </p:spPr>
      </p:sp>
      <p:sp>
        <p:nvSpPr>
          <p:cNvPr id="111620" name="Symbol zastępczy notatek 2"/>
          <p:cNvSpPr>
            <a:spLocks noGrp="1"/>
          </p:cNvSpPr>
          <p:nvPr>
            <p:ph type="body" idx="1"/>
          </p:nvPr>
        </p:nvSpPr>
        <p:spPr>
          <a:noFill/>
          <a:ln/>
        </p:spPr>
        <p:txBody>
          <a:bodyPr/>
          <a:lstStyle/>
          <a:p>
            <a:pPr algn="just" eaLnBrk="1" hangingPunct="1">
              <a:lnSpc>
                <a:spcPct val="80000"/>
              </a:lnSpc>
            </a:pPr>
            <a:r>
              <a:rPr lang="pl-PL" dirty="0"/>
              <a:t>I</a:t>
            </a:r>
            <a:r>
              <a:rPr lang="en-US" dirty="0"/>
              <a:t>n the 1970s, General Electric (GE) commissioned McKinsey &amp; Company to develop a portfolio analysis matrix for screening its business units. The GE McKinsey Matrix or GE Matrix is a variant of the Boston Consulting Group (BCG) portfolio analysis.</a:t>
            </a:r>
            <a:endParaRPr lang="pl-PL" dirty="0"/>
          </a:p>
          <a:p>
            <a:pPr algn="just" eaLnBrk="1" hangingPunct="1">
              <a:lnSpc>
                <a:spcPct val="80000"/>
              </a:lnSpc>
            </a:pPr>
            <a:endParaRPr lang="pl-PL" dirty="0"/>
          </a:p>
          <a:p>
            <a:pPr algn="just" eaLnBrk="1" hangingPunct="1">
              <a:lnSpc>
                <a:spcPct val="80000"/>
              </a:lnSpc>
            </a:pPr>
            <a:r>
              <a:rPr lang="en-US" dirty="0"/>
              <a:t>GE McKinsey Matrix </a:t>
            </a:r>
            <a:r>
              <a:rPr lang="en-US" dirty="0" err="1"/>
              <a:t>vs</a:t>
            </a:r>
            <a:r>
              <a:rPr lang="en-US" dirty="0"/>
              <a:t> BCG Matrix</a:t>
            </a:r>
          </a:p>
          <a:p>
            <a:pPr algn="just" eaLnBrk="1" hangingPunct="1">
              <a:lnSpc>
                <a:spcPct val="80000"/>
              </a:lnSpc>
            </a:pPr>
            <a:r>
              <a:rPr lang="en-US" dirty="0"/>
              <a:t>The GE McKinsey Matrix bears a strong resemblance to the BCG Matrix.</a:t>
            </a:r>
            <a:r>
              <a:rPr lang="pl-PL" dirty="0"/>
              <a:t>  </a:t>
            </a:r>
            <a:r>
              <a:rPr lang="en-US" dirty="0"/>
              <a:t>However, there are some differences:</a:t>
            </a:r>
          </a:p>
          <a:p>
            <a:pPr algn="just" eaLnBrk="1" hangingPunct="1">
              <a:lnSpc>
                <a:spcPct val="80000"/>
              </a:lnSpc>
            </a:pPr>
            <a:endParaRPr lang="en-US" dirty="0"/>
          </a:p>
          <a:p>
            <a:pPr algn="just" eaLnBrk="1" hangingPunct="1">
              <a:lnSpc>
                <a:spcPct val="80000"/>
              </a:lnSpc>
            </a:pPr>
            <a:r>
              <a:rPr lang="en-US" dirty="0"/>
              <a:t>The GE McKinsey Matrix does not only consider growth, it mainly considers market attractiveness.</a:t>
            </a:r>
          </a:p>
          <a:p>
            <a:pPr algn="just" eaLnBrk="1" hangingPunct="1">
              <a:lnSpc>
                <a:spcPct val="80000"/>
              </a:lnSpc>
            </a:pPr>
            <a:r>
              <a:rPr lang="en-US" dirty="0"/>
              <a:t>In addition to market share the GE McKinsey Matrix also considers the strength of a business unit.</a:t>
            </a:r>
          </a:p>
          <a:p>
            <a:pPr algn="just" eaLnBrk="1" hangingPunct="1">
              <a:lnSpc>
                <a:spcPct val="80000"/>
              </a:lnSpc>
            </a:pPr>
            <a:r>
              <a:rPr lang="en-US" dirty="0"/>
              <a:t>Instead of the four cells that are created in the BCG Matrix, the GE McKinsey Matrix creates nine cells.</a:t>
            </a:r>
            <a:endParaRPr lang="pl-PL" dirty="0"/>
          </a:p>
        </p:txBody>
      </p:sp>
      <p:sp>
        <p:nvSpPr>
          <p:cNvPr id="111621" name="Symbol zastępczy numeru slajdu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772AC003-EB37-4C49-A523-AB9EF10FD31F}" type="slidenum">
              <a:rPr lang="pl-PL" sz="1200">
                <a:solidFill>
                  <a:schemeClr val="tx1"/>
                </a:solidFill>
                <a:latin typeface="Calibri" pitchFamily="34" charset="0"/>
              </a:rPr>
              <a:pPr algn="r"/>
              <a:t>87</a:t>
            </a:fld>
            <a:endParaRPr lang="pl-PL" sz="1200">
              <a:solidFill>
                <a:schemeClr val="tx1"/>
              </a:solidFill>
              <a:latin typeface="Calibri" pitchFamily="34" charset="0"/>
            </a:endParaRPr>
          </a:p>
        </p:txBody>
      </p:sp>
    </p:spTree>
    <p:extLst>
      <p:ext uri="{BB962C8B-B14F-4D97-AF65-F5344CB8AC3E}">
        <p14:creationId xmlns:p14="http://schemas.microsoft.com/office/powerpoint/2010/main" val="3161117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4EC550A6-AE00-46DE-AACB-1D1C9EFD1ADB}" type="slidenum">
              <a:rPr lang="pl-PL"/>
              <a:pPr/>
              <a:t>88</a:t>
            </a:fld>
            <a:endParaRPr lang="pl-PL"/>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algn="just"/>
            <a:r>
              <a:rPr lang="en-US" b="1" dirty="0"/>
              <a:t>Red oceans</a:t>
            </a:r>
            <a:r>
              <a:rPr lang="en-US" dirty="0"/>
              <a:t> are all the industries in existence today – the known market space. In red oceans, industry boundaries are defined and accepted, and the competitive rules of the game are known.</a:t>
            </a:r>
          </a:p>
          <a:p>
            <a:pPr algn="just"/>
            <a:r>
              <a:rPr lang="en-US" dirty="0"/>
              <a:t>Here, companies try to outperform their rivals to grab a greater share of existing demand. As the market space gets crowded, profits and growth are reduced. Products become commodities, leading to cutthroat or ‘bloody’ competition. Hence the term red oceans.</a:t>
            </a:r>
          </a:p>
          <a:p>
            <a:pPr algn="just"/>
            <a:r>
              <a:rPr lang="en-US" b="1" dirty="0"/>
              <a:t>Blue oceans</a:t>
            </a:r>
            <a:r>
              <a:rPr lang="en-US" dirty="0"/>
              <a:t>, in contrast, denote all the industries not in existence today – the unknown market space, untainted by competition. In blue oceans, demand is created rather than fought over. There is ample opportunity for growth that is both profitable and rapid.</a:t>
            </a:r>
          </a:p>
          <a:p>
            <a:pPr algn="just"/>
            <a:r>
              <a:rPr lang="en-US" dirty="0"/>
              <a:t>In blue oceans, competition is irrelevant because the rules of the game are waiting to be set. A blue ocean is an analogy to describe the wider, deeper potential to be found in unexplored market space. A blue ocean is vast, deep, and powerful in terms of profitable growth.</a:t>
            </a:r>
          </a:p>
          <a:p>
            <a:pPr eaLnBrk="1" hangingPunct="1"/>
            <a:r>
              <a:rPr lang="pl-PL" dirty="0"/>
              <a:t>Blue Ocean </a:t>
            </a:r>
            <a:r>
              <a:rPr lang="pl-PL" dirty="0" err="1"/>
              <a:t>Strategy</a:t>
            </a:r>
            <a:r>
              <a:rPr lang="pl-PL" dirty="0"/>
              <a:t> – </a:t>
            </a:r>
            <a:r>
              <a:rPr lang="pl-PL" dirty="0" err="1"/>
              <a:t>examples</a:t>
            </a:r>
            <a:r>
              <a:rPr lang="pl-PL" dirty="0"/>
              <a:t>:</a:t>
            </a:r>
          </a:p>
          <a:p>
            <a:pPr eaLnBrk="1" hangingPunct="1"/>
            <a:r>
              <a:rPr lang="pl-PL" dirty="0"/>
              <a:t>Ford Model T</a:t>
            </a:r>
          </a:p>
          <a:p>
            <a:pPr eaLnBrk="1" hangingPunct="1"/>
            <a:r>
              <a:rPr lang="pl-PL" dirty="0"/>
              <a:t>Viagra</a:t>
            </a:r>
          </a:p>
          <a:p>
            <a:pPr eaLnBrk="1" hangingPunct="1"/>
            <a:endParaRPr lang="pl-PL" dirty="0"/>
          </a:p>
        </p:txBody>
      </p:sp>
    </p:spTree>
    <p:extLst>
      <p:ext uri="{BB962C8B-B14F-4D97-AF65-F5344CB8AC3E}">
        <p14:creationId xmlns:p14="http://schemas.microsoft.com/office/powerpoint/2010/main" val="1459288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04E51CC8-C48E-46AC-AAE3-E5F9AE9A89EC}" type="slidenum">
              <a:rPr lang="pl-PL"/>
              <a:pPr/>
              <a:t>89</a:t>
            </a:fld>
            <a:endParaRPr lang="pl-PL"/>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algn="just" eaLnBrk="1" hangingPunct="1"/>
            <a:r>
              <a:rPr lang="pl-PL" b="1" dirty="0" err="1"/>
              <a:t>Scope</a:t>
            </a:r>
            <a:r>
              <a:rPr lang="pl-PL" dirty="0"/>
              <a:t>: </a:t>
            </a:r>
            <a:r>
              <a:rPr lang="en-US" dirty="0"/>
              <a:t>Hershey Foods has essentially restricted its scope to the confectionery business</a:t>
            </a:r>
            <a:r>
              <a:rPr lang="pl-PL" dirty="0"/>
              <a:t>. </a:t>
            </a:r>
            <a:r>
              <a:rPr lang="en-US" dirty="0"/>
              <a:t>In contrast, its biggest competitor,</a:t>
            </a:r>
            <a:r>
              <a:rPr lang="pl-PL" dirty="0"/>
              <a:t> </a:t>
            </a:r>
            <a:r>
              <a:rPr lang="en-US" dirty="0"/>
              <a:t>Mars, has adopted a broader scope by competing in the pet food business and</a:t>
            </a:r>
            <a:r>
              <a:rPr lang="pl-PL" dirty="0"/>
              <a:t> </a:t>
            </a:r>
            <a:r>
              <a:rPr lang="en-US" dirty="0"/>
              <a:t>the electronics industry, among others. Some organizations, called conglomerates, compete</a:t>
            </a:r>
            <a:r>
              <a:rPr lang="pl-PL" dirty="0"/>
              <a:t> </a:t>
            </a:r>
            <a:r>
              <a:rPr lang="en-US" dirty="0"/>
              <a:t>in dozens or even hundreds of markets</a:t>
            </a:r>
            <a:r>
              <a:rPr lang="pl-PL" dirty="0"/>
              <a:t>.</a:t>
            </a:r>
          </a:p>
          <a:p>
            <a:pPr algn="just"/>
            <a:r>
              <a:rPr lang="pl-PL" b="1" dirty="0"/>
              <a:t>R</a:t>
            </a:r>
            <a:r>
              <a:rPr lang="en-US" b="1" dirty="0" err="1"/>
              <a:t>esource</a:t>
            </a:r>
            <a:r>
              <a:rPr lang="pl-PL" b="1" dirty="0"/>
              <a:t> </a:t>
            </a:r>
            <a:r>
              <a:rPr lang="en-US" b="1" dirty="0"/>
              <a:t>deployment</a:t>
            </a:r>
            <a:r>
              <a:rPr lang="pl-PL" dirty="0"/>
              <a:t>: </a:t>
            </a:r>
            <a:r>
              <a:rPr lang="en-US" dirty="0"/>
              <a:t>General Electric, for example, has been using profits from its highly successful U.S.</a:t>
            </a:r>
            <a:r>
              <a:rPr lang="pl-PL" dirty="0"/>
              <a:t> </a:t>
            </a:r>
            <a:r>
              <a:rPr lang="en-US" dirty="0"/>
              <a:t>operations to invest heavily in new businesses in Europe and Asia. Alternatively, the</a:t>
            </a:r>
            <a:r>
              <a:rPr lang="pl-PL" dirty="0"/>
              <a:t> </a:t>
            </a:r>
            <a:r>
              <a:rPr lang="en-US" dirty="0"/>
              <a:t>firm might have chosen to invest in different industries in its domestic market or to</a:t>
            </a:r>
            <a:r>
              <a:rPr lang="pl-PL" dirty="0"/>
              <a:t> </a:t>
            </a:r>
            <a:r>
              <a:rPr lang="en-US" dirty="0"/>
              <a:t>invest more heavily in Latin America. </a:t>
            </a:r>
            <a:endParaRPr lang="pl-PL" dirty="0"/>
          </a:p>
        </p:txBody>
      </p:sp>
    </p:spTree>
    <p:extLst>
      <p:ext uri="{BB962C8B-B14F-4D97-AF65-F5344CB8AC3E}">
        <p14:creationId xmlns:p14="http://schemas.microsoft.com/office/powerpoint/2010/main" val="2281940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DE1FD9B2-F980-4DBE-BA93-938FBF69158A}" type="slidenum">
              <a:rPr lang="pl-PL"/>
              <a:pPr/>
              <a:t>90</a:t>
            </a:fld>
            <a:endParaRPr lang="pl-PL"/>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08720" y="4427984"/>
            <a:ext cx="5486400" cy="4114800"/>
          </a:xfrm>
          <a:noFill/>
          <a:ln/>
        </p:spPr>
        <p:txBody>
          <a:bodyPr/>
          <a:lstStyle/>
          <a:p>
            <a:pPr algn="just"/>
            <a:r>
              <a:rPr lang="en-US" dirty="0"/>
              <a:t>A </a:t>
            </a:r>
            <a:r>
              <a:rPr lang="en-US" i="1" dirty="0"/>
              <a:t>distinctive competence</a:t>
            </a:r>
            <a:r>
              <a:rPr lang="en-US" dirty="0"/>
              <a:t> is a strength possessed by</a:t>
            </a:r>
            <a:r>
              <a:rPr lang="pl-PL" dirty="0"/>
              <a:t> </a:t>
            </a:r>
            <a:r>
              <a:rPr lang="en-US" dirty="0"/>
              <a:t>only a small number of competing firms. Distinctive competencies are rare among a set</a:t>
            </a:r>
            <a:r>
              <a:rPr lang="pl-PL" dirty="0"/>
              <a:t> </a:t>
            </a:r>
            <a:r>
              <a:rPr lang="en-US" dirty="0"/>
              <a:t>of competitors. When George Lucas founded Industrial Light &amp; Magic (ILM), for example,</a:t>
            </a:r>
            <a:r>
              <a:rPr lang="pl-PL" dirty="0"/>
              <a:t> </a:t>
            </a:r>
            <a:r>
              <a:rPr lang="en-US" dirty="0"/>
              <a:t>the new venture brought the cinematic art of special effects to new heights. Organizations that exploit their distinctive competencies often obtain a competitive</a:t>
            </a:r>
            <a:r>
              <a:rPr lang="pl-PL" dirty="0"/>
              <a:t> </a:t>
            </a:r>
            <a:r>
              <a:rPr lang="en-US" dirty="0"/>
              <a:t>advantage and attain above-normal economic performance. </a:t>
            </a:r>
            <a:endParaRPr lang="pl-PL" dirty="0"/>
          </a:p>
        </p:txBody>
      </p:sp>
    </p:spTree>
    <p:extLst>
      <p:ext uri="{BB962C8B-B14F-4D97-AF65-F5344CB8AC3E}">
        <p14:creationId xmlns:p14="http://schemas.microsoft.com/office/powerpoint/2010/main" val="555679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0516F39F-CED9-413F-A045-FD577E6D74AE}" type="slidenum">
              <a:rPr lang="pl-PL"/>
              <a:pPr/>
              <a:t>4</a:t>
            </a:fld>
            <a:endParaRPr lang="pl-PL"/>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336024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62D00799-5A47-4F3A-AD03-76EC16846C79}" type="slidenum">
              <a:rPr lang="pl-PL"/>
              <a:pPr/>
              <a:t>91</a:t>
            </a:fld>
            <a:endParaRPr lang="pl-PL"/>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algn="just" eaLnBrk="1" hangingPunct="1"/>
            <a:r>
              <a:rPr lang="en-US" dirty="0"/>
              <a:t>Unique historical circumstances - e.g. Caterpillar was the only company that met the army's technical requirements during the war and was then awarded a long-term contract.</a:t>
            </a:r>
            <a:endParaRPr lang="pl-PL" dirty="0"/>
          </a:p>
          <a:p>
            <a:pPr algn="just" eaLnBrk="1" hangingPunct="1"/>
            <a:r>
              <a:rPr lang="en-US" dirty="0"/>
              <a:t>Effective </a:t>
            </a:r>
            <a:r>
              <a:rPr lang="en-US" dirty="0" err="1"/>
              <a:t>secre</a:t>
            </a:r>
            <a:r>
              <a:rPr lang="pl-PL" dirty="0"/>
              <a:t>t-</a:t>
            </a:r>
            <a:r>
              <a:rPr lang="pl-PL" dirty="0" err="1"/>
              <a:t>keeping</a:t>
            </a:r>
            <a:r>
              <a:rPr lang="en-US" dirty="0"/>
              <a:t> </a:t>
            </a:r>
            <a:endParaRPr lang="pl-PL" dirty="0"/>
          </a:p>
          <a:p>
            <a:pPr algn="just" eaLnBrk="1" hangingPunct="1"/>
            <a:r>
              <a:rPr lang="en-US" dirty="0"/>
              <a:t>Teamwork or organizational culture - difficult to follow</a:t>
            </a:r>
            <a:r>
              <a:rPr lang="pl-PL" dirty="0"/>
              <a:t>/</a:t>
            </a:r>
            <a:r>
              <a:rPr lang="pl-PL" dirty="0" err="1"/>
              <a:t>copy</a:t>
            </a:r>
            <a:endParaRPr lang="pl-PL" dirty="0"/>
          </a:p>
          <a:p>
            <a:pPr algn="just" eaLnBrk="1" hangingPunct="1"/>
            <a:endParaRPr lang="pl-PL" dirty="0">
              <a:sym typeface="Wingdings" pitchFamily="2" charset="2"/>
            </a:endParaRPr>
          </a:p>
          <a:p>
            <a:pPr algn="just" eaLnBrk="1" hangingPunct="1"/>
            <a:endParaRPr lang="pl-PL" dirty="0"/>
          </a:p>
        </p:txBody>
      </p:sp>
    </p:spTree>
    <p:extLst>
      <p:ext uri="{BB962C8B-B14F-4D97-AF65-F5344CB8AC3E}">
        <p14:creationId xmlns:p14="http://schemas.microsoft.com/office/powerpoint/2010/main" val="1081194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21FFBFFE-3B51-445D-83C2-A3A7754D4F41}" type="slidenum">
              <a:rPr lang="pl-PL"/>
              <a:pPr/>
              <a:t>92</a:t>
            </a:fld>
            <a:endParaRPr lang="pl-PL"/>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algn="just" eaLnBrk="1" hangingPunct="1"/>
            <a:r>
              <a:rPr lang="en-US" b="1" dirty="0"/>
              <a:t>Differentiation</a:t>
            </a:r>
            <a:r>
              <a:rPr lang="pl-PL" b="1" dirty="0"/>
              <a:t> </a:t>
            </a:r>
            <a:r>
              <a:rPr lang="en-US" b="1" dirty="0"/>
              <a:t>strategy</a:t>
            </a:r>
            <a:r>
              <a:rPr lang="pl-PL" b="1" dirty="0"/>
              <a:t>  </a:t>
            </a:r>
            <a:r>
              <a:rPr lang="pl-PL" dirty="0"/>
              <a:t>- </a:t>
            </a:r>
            <a:r>
              <a:rPr lang="en-US" dirty="0"/>
              <a:t> strategy in which</a:t>
            </a:r>
            <a:r>
              <a:rPr lang="pl-PL" dirty="0"/>
              <a:t> </a:t>
            </a:r>
            <a:r>
              <a:rPr lang="en-US" dirty="0"/>
              <a:t>an organization</a:t>
            </a:r>
            <a:r>
              <a:rPr lang="pl-PL" dirty="0"/>
              <a:t> </a:t>
            </a:r>
            <a:r>
              <a:rPr lang="en-US" dirty="0"/>
              <a:t>seeks to distinguish</a:t>
            </a:r>
            <a:r>
              <a:rPr lang="pl-PL" dirty="0"/>
              <a:t> </a:t>
            </a:r>
            <a:r>
              <a:rPr lang="en-US" dirty="0"/>
              <a:t>itself from</a:t>
            </a:r>
            <a:r>
              <a:rPr lang="pl-PL" dirty="0"/>
              <a:t> </a:t>
            </a:r>
            <a:r>
              <a:rPr lang="en-US" dirty="0"/>
              <a:t>competitors through</a:t>
            </a:r>
            <a:r>
              <a:rPr lang="pl-PL" dirty="0"/>
              <a:t> </a:t>
            </a:r>
            <a:r>
              <a:rPr lang="en-US" dirty="0"/>
              <a:t>the quality of its</a:t>
            </a:r>
            <a:r>
              <a:rPr lang="pl-PL" dirty="0"/>
              <a:t> </a:t>
            </a:r>
            <a:r>
              <a:rPr lang="en-US" dirty="0"/>
              <a:t>products or services</a:t>
            </a:r>
            <a:r>
              <a:rPr lang="pl-PL" dirty="0"/>
              <a:t>. </a:t>
            </a:r>
            <a:r>
              <a:rPr lang="en-US" dirty="0"/>
              <a:t>cost leadership, or focus strategy at the business level. Firms that successfully implement a differentiation</a:t>
            </a:r>
            <a:r>
              <a:rPr lang="pl-PL" dirty="0"/>
              <a:t> </a:t>
            </a:r>
            <a:r>
              <a:rPr lang="en-US" dirty="0"/>
              <a:t>strategy are able to charge more than competitors because customers are willing</a:t>
            </a:r>
            <a:r>
              <a:rPr lang="pl-PL" dirty="0"/>
              <a:t> </a:t>
            </a:r>
            <a:r>
              <a:rPr lang="en-US" dirty="0"/>
              <a:t>to pay more to obtain the extra value they perceive. Rolex pursues a differentiation</a:t>
            </a:r>
            <a:r>
              <a:rPr lang="pl-PL" dirty="0"/>
              <a:t> </a:t>
            </a:r>
            <a:r>
              <a:rPr lang="en-US" dirty="0"/>
              <a:t>strategy.</a:t>
            </a:r>
            <a:endParaRPr lang="pl-PL" dirty="0"/>
          </a:p>
          <a:p>
            <a:pPr algn="just"/>
            <a:r>
              <a:rPr lang="pl-PL" b="1" dirty="0" err="1"/>
              <a:t>Overall</a:t>
            </a:r>
            <a:r>
              <a:rPr lang="pl-PL" b="1" dirty="0"/>
              <a:t> </a:t>
            </a:r>
            <a:r>
              <a:rPr lang="pl-PL" b="1" dirty="0" err="1"/>
              <a:t>cost</a:t>
            </a:r>
            <a:r>
              <a:rPr lang="pl-PL" b="1" dirty="0"/>
              <a:t> </a:t>
            </a:r>
            <a:r>
              <a:rPr lang="pl-PL" b="1" dirty="0" err="1"/>
              <a:t>leadership</a:t>
            </a:r>
            <a:r>
              <a:rPr lang="pl-PL" b="1" dirty="0"/>
              <a:t> </a:t>
            </a:r>
            <a:r>
              <a:rPr lang="pl-PL" b="1" dirty="0" err="1"/>
              <a:t>strategy</a:t>
            </a:r>
            <a:r>
              <a:rPr lang="pl-PL" b="1" dirty="0"/>
              <a:t> </a:t>
            </a:r>
            <a:r>
              <a:rPr lang="pl-PL" dirty="0"/>
              <a:t>- a </a:t>
            </a:r>
            <a:r>
              <a:rPr lang="pl-PL" dirty="0" err="1"/>
              <a:t>strategy</a:t>
            </a:r>
            <a:r>
              <a:rPr lang="pl-PL" dirty="0"/>
              <a:t> in </a:t>
            </a:r>
            <a:r>
              <a:rPr lang="pl-PL" dirty="0" err="1"/>
              <a:t>which</a:t>
            </a:r>
            <a:r>
              <a:rPr lang="pl-PL" dirty="0"/>
              <a:t> </a:t>
            </a:r>
            <a:r>
              <a:rPr lang="pl-PL" dirty="0" err="1"/>
              <a:t>an</a:t>
            </a:r>
            <a:r>
              <a:rPr lang="pl-PL" dirty="0"/>
              <a:t> </a:t>
            </a:r>
            <a:r>
              <a:rPr lang="pl-PL" dirty="0" err="1"/>
              <a:t>organization</a:t>
            </a:r>
            <a:endParaRPr lang="pl-PL" dirty="0"/>
          </a:p>
          <a:p>
            <a:pPr algn="just"/>
            <a:r>
              <a:rPr lang="pl-PL" dirty="0" err="1"/>
              <a:t>attempts</a:t>
            </a:r>
            <a:r>
              <a:rPr lang="pl-PL" dirty="0"/>
              <a:t> to </a:t>
            </a:r>
            <a:r>
              <a:rPr lang="pl-PL" dirty="0" err="1"/>
              <a:t>gain</a:t>
            </a:r>
            <a:r>
              <a:rPr lang="pl-PL" dirty="0"/>
              <a:t> a </a:t>
            </a:r>
            <a:r>
              <a:rPr lang="pl-PL" dirty="0" err="1"/>
              <a:t>competitive</a:t>
            </a:r>
            <a:r>
              <a:rPr lang="pl-PL" dirty="0"/>
              <a:t> </a:t>
            </a:r>
            <a:r>
              <a:rPr lang="pl-PL" dirty="0" err="1"/>
              <a:t>advantage</a:t>
            </a:r>
            <a:r>
              <a:rPr lang="pl-PL" dirty="0"/>
              <a:t> by </a:t>
            </a:r>
            <a:r>
              <a:rPr lang="pl-PL" dirty="0" err="1"/>
              <a:t>reducing</a:t>
            </a:r>
            <a:r>
              <a:rPr lang="pl-PL" dirty="0"/>
              <a:t> </a:t>
            </a:r>
            <a:r>
              <a:rPr lang="pl-PL" dirty="0" err="1"/>
              <a:t>its</a:t>
            </a:r>
            <a:r>
              <a:rPr lang="pl-PL" dirty="0"/>
              <a:t> </a:t>
            </a:r>
            <a:r>
              <a:rPr lang="pl-PL" dirty="0" err="1"/>
              <a:t>costs</a:t>
            </a:r>
            <a:r>
              <a:rPr lang="pl-PL" dirty="0"/>
              <a:t> </a:t>
            </a:r>
            <a:r>
              <a:rPr lang="pl-PL" dirty="0" err="1"/>
              <a:t>below</a:t>
            </a:r>
            <a:r>
              <a:rPr lang="pl-PL" dirty="0"/>
              <a:t> the </a:t>
            </a:r>
            <a:r>
              <a:rPr lang="pl-PL" dirty="0" err="1"/>
              <a:t>costs</a:t>
            </a:r>
            <a:r>
              <a:rPr lang="pl-PL" dirty="0"/>
              <a:t> of </a:t>
            </a:r>
            <a:r>
              <a:rPr lang="pl-PL" dirty="0" err="1"/>
              <a:t>competing</a:t>
            </a:r>
            <a:r>
              <a:rPr lang="pl-PL" dirty="0"/>
              <a:t> </a:t>
            </a:r>
            <a:r>
              <a:rPr lang="pl-PL" dirty="0" err="1"/>
              <a:t>firms</a:t>
            </a:r>
            <a:r>
              <a:rPr lang="pl-PL" dirty="0"/>
              <a:t>. </a:t>
            </a:r>
            <a:r>
              <a:rPr lang="en-US" dirty="0"/>
              <a:t>By</a:t>
            </a:r>
            <a:r>
              <a:rPr lang="pl-PL" dirty="0"/>
              <a:t> </a:t>
            </a:r>
            <a:r>
              <a:rPr lang="en-US" dirty="0"/>
              <a:t>keeping costs low, the organization is able to sell its products at low prices and still</a:t>
            </a:r>
            <a:r>
              <a:rPr lang="pl-PL" dirty="0"/>
              <a:t> </a:t>
            </a:r>
            <a:r>
              <a:rPr lang="en-US" dirty="0"/>
              <a:t>make a profit. Timex uses an overall cost leadership strategy. For decades, this firm</a:t>
            </a:r>
            <a:r>
              <a:rPr lang="pl-PL" dirty="0"/>
              <a:t> </a:t>
            </a:r>
            <a:r>
              <a:rPr lang="en-US" dirty="0"/>
              <a:t>has specialized in manufacturing relatively simple, low-cost watches for the mass market.</a:t>
            </a:r>
            <a:endParaRPr lang="pl-PL" dirty="0"/>
          </a:p>
          <a:p>
            <a:pPr algn="just"/>
            <a:r>
              <a:rPr lang="pl-PL" b="1" dirty="0" err="1"/>
              <a:t>Focus</a:t>
            </a:r>
            <a:r>
              <a:rPr lang="pl-PL" b="1" dirty="0"/>
              <a:t> </a:t>
            </a:r>
            <a:r>
              <a:rPr lang="pl-PL" b="1" dirty="0" err="1"/>
              <a:t>strategy</a:t>
            </a:r>
            <a:r>
              <a:rPr lang="pl-PL" b="1" dirty="0"/>
              <a:t> </a:t>
            </a:r>
            <a:r>
              <a:rPr lang="pl-PL" dirty="0"/>
              <a:t>- a </a:t>
            </a:r>
            <a:r>
              <a:rPr lang="pl-PL" dirty="0" err="1"/>
              <a:t>strategy</a:t>
            </a:r>
            <a:r>
              <a:rPr lang="pl-PL" dirty="0"/>
              <a:t> in </a:t>
            </a:r>
            <a:r>
              <a:rPr lang="pl-PL" dirty="0" err="1"/>
              <a:t>which</a:t>
            </a:r>
            <a:r>
              <a:rPr lang="pl-PL" dirty="0"/>
              <a:t> </a:t>
            </a:r>
            <a:r>
              <a:rPr lang="pl-PL" dirty="0" err="1"/>
              <a:t>an</a:t>
            </a:r>
            <a:r>
              <a:rPr lang="pl-PL" dirty="0"/>
              <a:t> </a:t>
            </a:r>
            <a:r>
              <a:rPr lang="pl-PL" dirty="0" err="1"/>
              <a:t>organization</a:t>
            </a:r>
            <a:r>
              <a:rPr lang="pl-PL" dirty="0"/>
              <a:t> </a:t>
            </a:r>
            <a:r>
              <a:rPr lang="pl-PL" dirty="0" err="1"/>
              <a:t>concentrates</a:t>
            </a:r>
            <a:r>
              <a:rPr lang="pl-PL" dirty="0"/>
              <a:t> on a</a:t>
            </a:r>
          </a:p>
          <a:p>
            <a:pPr algn="just"/>
            <a:r>
              <a:rPr lang="pl-PL" dirty="0" err="1"/>
              <a:t>specific</a:t>
            </a:r>
            <a:r>
              <a:rPr lang="pl-PL" dirty="0"/>
              <a:t> </a:t>
            </a:r>
            <a:r>
              <a:rPr lang="pl-PL" dirty="0" err="1"/>
              <a:t>regional</a:t>
            </a:r>
            <a:r>
              <a:rPr lang="pl-PL" dirty="0"/>
              <a:t> market, </a:t>
            </a:r>
            <a:r>
              <a:rPr lang="pl-PL" dirty="0" err="1"/>
              <a:t>product</a:t>
            </a:r>
            <a:r>
              <a:rPr lang="pl-PL" dirty="0"/>
              <a:t> </a:t>
            </a:r>
            <a:r>
              <a:rPr lang="pl-PL" dirty="0" err="1"/>
              <a:t>line</a:t>
            </a:r>
            <a:r>
              <a:rPr lang="pl-PL" dirty="0"/>
              <a:t>, </a:t>
            </a:r>
            <a:r>
              <a:rPr lang="pl-PL" dirty="0" err="1"/>
              <a:t>or</a:t>
            </a:r>
            <a:r>
              <a:rPr lang="pl-PL" dirty="0"/>
              <a:t> </a:t>
            </a:r>
            <a:r>
              <a:rPr lang="pl-PL" dirty="0" err="1"/>
              <a:t>group</a:t>
            </a:r>
            <a:r>
              <a:rPr lang="pl-PL" dirty="0"/>
              <a:t> of </a:t>
            </a:r>
            <a:r>
              <a:rPr lang="pl-PL" dirty="0" err="1"/>
              <a:t>buyers</a:t>
            </a:r>
            <a:r>
              <a:rPr lang="pl-PL" dirty="0"/>
              <a:t>.</a:t>
            </a:r>
          </a:p>
          <a:p>
            <a:pPr algn="just" eaLnBrk="1" hangingPunct="1"/>
            <a:endParaRPr lang="pl-PL" dirty="0"/>
          </a:p>
        </p:txBody>
      </p:sp>
    </p:spTree>
    <p:extLst>
      <p:ext uri="{BB962C8B-B14F-4D97-AF65-F5344CB8AC3E}">
        <p14:creationId xmlns:p14="http://schemas.microsoft.com/office/powerpoint/2010/main" val="250001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43554745-6A51-442A-BCB9-795F34D03FBD}" type="slidenum">
              <a:rPr lang="pl-PL"/>
              <a:pPr/>
              <a:t>93</a:t>
            </a:fld>
            <a:endParaRPr lang="pl-PL"/>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algn="just" eaLnBrk="1" hangingPunct="1"/>
            <a:r>
              <a:rPr lang="en-US" dirty="0"/>
              <a:t>Cost reduction: ordinary, unpainted buildings; Wal-Mart has the words "Please, help us keep your costs low" - thus asking customers to return their carts to the parking lot.</a:t>
            </a:r>
            <a:endParaRPr lang="pl-PL" dirty="0"/>
          </a:p>
        </p:txBody>
      </p:sp>
    </p:spTree>
    <p:extLst>
      <p:ext uri="{BB962C8B-B14F-4D97-AF65-F5344CB8AC3E}">
        <p14:creationId xmlns:p14="http://schemas.microsoft.com/office/powerpoint/2010/main" val="348617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599FF1F0-C682-4E12-BB5E-32DB74C4469D}" type="slidenum">
              <a:rPr lang="pl-PL"/>
              <a:pPr/>
              <a:t>94</a:t>
            </a:fld>
            <a:endParaRPr lang="pl-PL"/>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algn="just"/>
            <a:r>
              <a:rPr lang="pl-PL" b="1" dirty="0" err="1"/>
              <a:t>Diversification</a:t>
            </a:r>
            <a:endParaRPr lang="pl-PL" b="1" dirty="0"/>
          </a:p>
          <a:p>
            <a:pPr algn="just"/>
            <a:r>
              <a:rPr lang="pl-PL" dirty="0"/>
              <a:t>The </a:t>
            </a:r>
            <a:r>
              <a:rPr lang="pl-PL" dirty="0" err="1"/>
              <a:t>number</a:t>
            </a:r>
            <a:r>
              <a:rPr lang="pl-PL" dirty="0"/>
              <a:t> of </a:t>
            </a:r>
            <a:r>
              <a:rPr lang="pl-PL" dirty="0" err="1"/>
              <a:t>different</a:t>
            </a:r>
            <a:r>
              <a:rPr lang="pl-PL" dirty="0"/>
              <a:t> </a:t>
            </a:r>
            <a:r>
              <a:rPr lang="pl-PL" dirty="0" err="1"/>
              <a:t>businesses</a:t>
            </a:r>
            <a:r>
              <a:rPr lang="pl-PL" dirty="0"/>
              <a:t> </a:t>
            </a:r>
            <a:r>
              <a:rPr lang="pl-PL" dirty="0" err="1"/>
              <a:t>that</a:t>
            </a:r>
            <a:r>
              <a:rPr lang="pl-PL" dirty="0"/>
              <a:t> </a:t>
            </a:r>
            <a:r>
              <a:rPr lang="pl-PL" dirty="0" err="1"/>
              <a:t>an</a:t>
            </a:r>
            <a:r>
              <a:rPr lang="pl-PL" dirty="0"/>
              <a:t> </a:t>
            </a:r>
            <a:r>
              <a:rPr lang="pl-PL" dirty="0" err="1"/>
              <a:t>organization</a:t>
            </a:r>
            <a:r>
              <a:rPr lang="pl-PL" dirty="0"/>
              <a:t> </a:t>
            </a:r>
            <a:r>
              <a:rPr lang="en-US" dirty="0"/>
              <a:t>is engaged in and the</a:t>
            </a:r>
            <a:r>
              <a:rPr lang="pl-PL" dirty="0"/>
              <a:t> </a:t>
            </a:r>
            <a:r>
              <a:rPr lang="pl-PL" dirty="0" err="1"/>
              <a:t>extent</a:t>
            </a:r>
            <a:r>
              <a:rPr lang="pl-PL" dirty="0"/>
              <a:t> to </a:t>
            </a:r>
            <a:r>
              <a:rPr lang="pl-PL" dirty="0" err="1"/>
              <a:t>which</a:t>
            </a:r>
            <a:r>
              <a:rPr lang="pl-PL" dirty="0"/>
              <a:t> </a:t>
            </a:r>
            <a:r>
              <a:rPr lang="pl-PL" dirty="0" err="1"/>
              <a:t>these</a:t>
            </a:r>
            <a:r>
              <a:rPr lang="pl-PL" dirty="0"/>
              <a:t> </a:t>
            </a:r>
            <a:r>
              <a:rPr lang="pl-PL" dirty="0" err="1"/>
              <a:t>businesses</a:t>
            </a:r>
            <a:r>
              <a:rPr lang="pl-PL" dirty="0"/>
              <a:t> </a:t>
            </a:r>
            <a:r>
              <a:rPr lang="pl-PL" dirty="0" err="1"/>
              <a:t>are</a:t>
            </a:r>
            <a:r>
              <a:rPr lang="pl-PL" dirty="0"/>
              <a:t> </a:t>
            </a:r>
            <a:r>
              <a:rPr lang="pl-PL" dirty="0" err="1"/>
              <a:t>related</a:t>
            </a:r>
            <a:r>
              <a:rPr lang="pl-PL" dirty="0"/>
              <a:t> to one </a:t>
            </a:r>
            <a:r>
              <a:rPr lang="pl-PL" dirty="0" err="1"/>
              <a:t>another</a:t>
            </a:r>
            <a:r>
              <a:rPr lang="pl-PL" dirty="0"/>
              <a:t>.</a:t>
            </a:r>
          </a:p>
          <a:p>
            <a:pPr algn="just"/>
            <a:r>
              <a:rPr lang="pl-PL" b="1" dirty="0"/>
              <a:t>Single-</a:t>
            </a:r>
            <a:r>
              <a:rPr lang="pl-PL" b="1" dirty="0" err="1"/>
              <a:t>product</a:t>
            </a:r>
            <a:r>
              <a:rPr lang="pl-PL" b="1" dirty="0"/>
              <a:t> </a:t>
            </a:r>
            <a:r>
              <a:rPr lang="pl-PL" b="1" dirty="0" err="1"/>
              <a:t>strategy</a:t>
            </a:r>
            <a:endParaRPr lang="pl-PL" b="1" dirty="0"/>
          </a:p>
          <a:p>
            <a:pPr algn="just"/>
            <a:r>
              <a:rPr lang="pl-PL" dirty="0"/>
              <a:t>A </a:t>
            </a:r>
            <a:r>
              <a:rPr lang="pl-PL" dirty="0" err="1"/>
              <a:t>strategy</a:t>
            </a:r>
            <a:r>
              <a:rPr lang="pl-PL" dirty="0"/>
              <a:t> in </a:t>
            </a:r>
            <a:r>
              <a:rPr lang="pl-PL" dirty="0" err="1"/>
              <a:t>which</a:t>
            </a:r>
            <a:r>
              <a:rPr lang="pl-PL" dirty="0"/>
              <a:t> </a:t>
            </a:r>
            <a:r>
              <a:rPr lang="pl-PL" dirty="0" err="1"/>
              <a:t>an</a:t>
            </a:r>
            <a:r>
              <a:rPr lang="pl-PL" dirty="0"/>
              <a:t> </a:t>
            </a:r>
            <a:r>
              <a:rPr lang="pl-PL" dirty="0" err="1"/>
              <a:t>organization</a:t>
            </a:r>
            <a:r>
              <a:rPr lang="pl-PL" dirty="0"/>
              <a:t> </a:t>
            </a:r>
            <a:r>
              <a:rPr lang="pl-PL" dirty="0" err="1"/>
              <a:t>manufactures</a:t>
            </a:r>
            <a:r>
              <a:rPr lang="pl-PL" dirty="0"/>
              <a:t> </a:t>
            </a:r>
            <a:r>
              <a:rPr lang="pl-PL" dirty="0" err="1"/>
              <a:t>just</a:t>
            </a:r>
            <a:r>
              <a:rPr lang="pl-PL" dirty="0"/>
              <a:t> one </a:t>
            </a:r>
            <a:r>
              <a:rPr lang="pl-PL" dirty="0" err="1"/>
              <a:t>product</a:t>
            </a:r>
            <a:r>
              <a:rPr lang="pl-PL" dirty="0"/>
              <a:t> </a:t>
            </a:r>
            <a:r>
              <a:rPr lang="pl-PL" dirty="0" err="1"/>
              <a:t>or</a:t>
            </a:r>
            <a:r>
              <a:rPr lang="pl-PL" dirty="0"/>
              <a:t> </a:t>
            </a:r>
            <a:r>
              <a:rPr lang="en-US" dirty="0"/>
              <a:t>service and sells it in</a:t>
            </a:r>
            <a:r>
              <a:rPr lang="pl-PL" dirty="0"/>
              <a:t> a single </a:t>
            </a:r>
            <a:r>
              <a:rPr lang="pl-PL" dirty="0" err="1"/>
              <a:t>geographic</a:t>
            </a:r>
            <a:r>
              <a:rPr lang="pl-PL" dirty="0"/>
              <a:t> market. </a:t>
            </a:r>
            <a:r>
              <a:rPr lang="en-US" dirty="0"/>
              <a:t>The single-product strategy has one major strength and one major weakness. By concentrating</a:t>
            </a:r>
            <a:r>
              <a:rPr lang="pl-PL" dirty="0"/>
              <a:t> </a:t>
            </a:r>
            <a:r>
              <a:rPr lang="en-US" dirty="0"/>
              <a:t>its efforts so completely on one product and market, a firm is likely to be very</a:t>
            </a:r>
          </a:p>
          <a:p>
            <a:pPr algn="just"/>
            <a:r>
              <a:rPr lang="en-US" dirty="0"/>
              <a:t>successful in manufacturing and marketing the product. Because it has staked its survival</a:t>
            </a:r>
            <a:r>
              <a:rPr lang="pl-PL" dirty="0"/>
              <a:t> </a:t>
            </a:r>
            <a:r>
              <a:rPr lang="en-US" dirty="0"/>
              <a:t>on a single product, the organization works very hard to make sure that the product is a</a:t>
            </a:r>
            <a:r>
              <a:rPr lang="pl-PL" dirty="0"/>
              <a:t> </a:t>
            </a:r>
            <a:r>
              <a:rPr lang="en-US" dirty="0"/>
              <a:t>success. Of course, if the product is not accepted by the market or is replaced by a new</a:t>
            </a:r>
            <a:r>
              <a:rPr lang="pl-PL" dirty="0"/>
              <a:t> </a:t>
            </a:r>
            <a:r>
              <a:rPr lang="en-US" dirty="0"/>
              <a:t>one, the firm will suffer. This happened to companies that manufactured only black</a:t>
            </a:r>
            <a:r>
              <a:rPr lang="pl-PL" dirty="0"/>
              <a:t>-</a:t>
            </a:r>
            <a:r>
              <a:rPr lang="en-US" dirty="0"/>
              <a:t>and-white televisions when low-priced color televisions were first mass-marketed.</a:t>
            </a:r>
            <a:endParaRPr lang="pl-PL" dirty="0"/>
          </a:p>
          <a:p>
            <a:pPr algn="just"/>
            <a:r>
              <a:rPr lang="pl-PL" b="1" dirty="0" err="1"/>
              <a:t>Related</a:t>
            </a:r>
            <a:r>
              <a:rPr lang="pl-PL" b="1" dirty="0"/>
              <a:t> </a:t>
            </a:r>
            <a:r>
              <a:rPr lang="pl-PL" b="1" dirty="0" err="1"/>
              <a:t>diversification</a:t>
            </a:r>
            <a:r>
              <a:rPr lang="pl-PL" b="1" dirty="0"/>
              <a:t> - </a:t>
            </a:r>
            <a:r>
              <a:rPr lang="pl-PL" dirty="0"/>
              <a:t> a </a:t>
            </a:r>
            <a:r>
              <a:rPr lang="pl-PL" dirty="0" err="1"/>
              <a:t>strategy</a:t>
            </a:r>
            <a:r>
              <a:rPr lang="pl-PL" dirty="0"/>
              <a:t> in </a:t>
            </a:r>
            <a:r>
              <a:rPr lang="pl-PL" dirty="0" err="1"/>
              <a:t>which</a:t>
            </a:r>
            <a:r>
              <a:rPr lang="pl-PL" dirty="0"/>
              <a:t> </a:t>
            </a:r>
            <a:r>
              <a:rPr lang="pl-PL" dirty="0" err="1"/>
              <a:t>an</a:t>
            </a:r>
            <a:r>
              <a:rPr lang="pl-PL" dirty="0"/>
              <a:t> </a:t>
            </a:r>
            <a:r>
              <a:rPr lang="pl-PL" dirty="0" err="1"/>
              <a:t>organization</a:t>
            </a:r>
            <a:r>
              <a:rPr lang="pl-PL" dirty="0"/>
              <a:t> </a:t>
            </a:r>
            <a:r>
              <a:rPr lang="pl-PL" dirty="0" err="1"/>
              <a:t>operates</a:t>
            </a:r>
            <a:r>
              <a:rPr lang="pl-PL" dirty="0"/>
              <a:t> in </a:t>
            </a:r>
            <a:r>
              <a:rPr lang="pl-PL" dirty="0" err="1"/>
              <a:t>several</a:t>
            </a:r>
            <a:r>
              <a:rPr lang="pl-PL" dirty="0"/>
              <a:t> </a:t>
            </a:r>
            <a:r>
              <a:rPr lang="pl-PL" dirty="0" err="1"/>
              <a:t>businesses</a:t>
            </a:r>
            <a:r>
              <a:rPr lang="pl-PL" dirty="0"/>
              <a:t> </a:t>
            </a:r>
            <a:r>
              <a:rPr lang="pl-PL" dirty="0" err="1"/>
              <a:t>that</a:t>
            </a:r>
            <a:r>
              <a:rPr lang="pl-PL" dirty="0"/>
              <a:t> </a:t>
            </a:r>
            <a:r>
              <a:rPr lang="pl-PL" dirty="0" err="1"/>
              <a:t>are</a:t>
            </a:r>
            <a:r>
              <a:rPr lang="pl-PL" dirty="0"/>
              <a:t> </a:t>
            </a:r>
            <a:r>
              <a:rPr lang="pl-PL" dirty="0" err="1"/>
              <a:t>somehow</a:t>
            </a:r>
            <a:r>
              <a:rPr lang="pl-PL" dirty="0"/>
              <a:t> </a:t>
            </a:r>
            <a:r>
              <a:rPr lang="pl-PL" dirty="0" err="1"/>
              <a:t>linked</a:t>
            </a:r>
            <a:r>
              <a:rPr lang="pl-PL" dirty="0"/>
              <a:t> with one </a:t>
            </a:r>
            <a:r>
              <a:rPr lang="pl-PL" dirty="0" err="1"/>
              <a:t>another</a:t>
            </a:r>
            <a:r>
              <a:rPr lang="pl-PL" dirty="0"/>
              <a:t>.</a:t>
            </a:r>
          </a:p>
          <a:p>
            <a:pPr algn="just"/>
            <a:r>
              <a:rPr lang="pl-PL" b="1" dirty="0" err="1"/>
              <a:t>Unrelated</a:t>
            </a:r>
            <a:r>
              <a:rPr lang="pl-PL" b="1" dirty="0"/>
              <a:t> </a:t>
            </a:r>
            <a:r>
              <a:rPr lang="pl-PL" b="1" dirty="0" err="1"/>
              <a:t>diversification</a:t>
            </a:r>
            <a:r>
              <a:rPr lang="pl-PL" b="1" dirty="0"/>
              <a:t> - </a:t>
            </a:r>
            <a:r>
              <a:rPr lang="pl-PL" dirty="0"/>
              <a:t> </a:t>
            </a:r>
            <a:r>
              <a:rPr lang="pl-PL" dirty="0" err="1"/>
              <a:t>strategy</a:t>
            </a:r>
            <a:r>
              <a:rPr lang="pl-PL" dirty="0"/>
              <a:t> in </a:t>
            </a:r>
            <a:r>
              <a:rPr lang="pl-PL" dirty="0" err="1"/>
              <a:t>which</a:t>
            </a:r>
            <a:r>
              <a:rPr lang="pl-PL" dirty="0"/>
              <a:t> </a:t>
            </a:r>
            <a:r>
              <a:rPr lang="pl-PL" dirty="0" err="1"/>
              <a:t>an</a:t>
            </a:r>
            <a:r>
              <a:rPr lang="pl-PL" dirty="0"/>
              <a:t> </a:t>
            </a:r>
            <a:r>
              <a:rPr lang="pl-PL" dirty="0" err="1"/>
              <a:t>organization</a:t>
            </a:r>
            <a:r>
              <a:rPr lang="pl-PL" dirty="0"/>
              <a:t> </a:t>
            </a:r>
            <a:r>
              <a:rPr lang="pl-PL" dirty="0" err="1"/>
              <a:t>operates</a:t>
            </a:r>
            <a:r>
              <a:rPr lang="pl-PL" dirty="0"/>
              <a:t> </a:t>
            </a:r>
            <a:r>
              <a:rPr lang="pl-PL" dirty="0" err="1"/>
              <a:t>multiple</a:t>
            </a:r>
            <a:r>
              <a:rPr lang="pl-PL" dirty="0"/>
              <a:t> </a:t>
            </a:r>
            <a:r>
              <a:rPr lang="pl-PL" dirty="0" err="1"/>
              <a:t>businesses</a:t>
            </a:r>
            <a:r>
              <a:rPr lang="pl-PL" dirty="0"/>
              <a:t> </a:t>
            </a:r>
            <a:r>
              <a:rPr lang="pl-PL" dirty="0" err="1"/>
              <a:t>that</a:t>
            </a:r>
            <a:r>
              <a:rPr lang="pl-PL" dirty="0"/>
              <a:t> </a:t>
            </a:r>
            <a:r>
              <a:rPr lang="pl-PL" dirty="0" err="1"/>
              <a:t>are</a:t>
            </a:r>
            <a:r>
              <a:rPr lang="pl-PL" dirty="0"/>
              <a:t> not </a:t>
            </a:r>
            <a:r>
              <a:rPr lang="pl-PL" dirty="0" err="1"/>
              <a:t>logically</a:t>
            </a:r>
            <a:r>
              <a:rPr lang="pl-PL" dirty="0"/>
              <a:t> </a:t>
            </a:r>
            <a:r>
              <a:rPr lang="pl-PL" dirty="0" err="1"/>
              <a:t>associated</a:t>
            </a:r>
            <a:r>
              <a:rPr lang="pl-PL" dirty="0"/>
              <a:t> with one </a:t>
            </a:r>
            <a:r>
              <a:rPr lang="pl-PL" dirty="0" err="1"/>
              <a:t>another</a:t>
            </a:r>
            <a:r>
              <a:rPr lang="pl-PL" dirty="0"/>
              <a:t>.</a:t>
            </a:r>
          </a:p>
          <a:p>
            <a:pPr algn="just" eaLnBrk="1" hangingPunct="1"/>
            <a:endParaRPr lang="pl-PL" dirty="0"/>
          </a:p>
          <a:p>
            <a:pPr algn="just"/>
            <a:endParaRPr lang="pl-PL" dirty="0"/>
          </a:p>
        </p:txBody>
      </p:sp>
    </p:spTree>
    <p:extLst>
      <p:ext uri="{BB962C8B-B14F-4D97-AF65-F5344CB8AC3E}">
        <p14:creationId xmlns:p14="http://schemas.microsoft.com/office/powerpoint/2010/main" val="2805090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1982AD3B-0F8B-4997-A00E-764E3BFAE3CB}" type="slidenum">
              <a:rPr lang="pl-PL"/>
              <a:pPr/>
              <a:t>95</a:t>
            </a:fld>
            <a:endParaRPr lang="pl-PL"/>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39823603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35412907-85CF-44F0-80EE-1EAEA2B725CB}" type="slidenum">
              <a:rPr lang="pl-PL"/>
              <a:pPr/>
              <a:t>96</a:t>
            </a:fld>
            <a:endParaRPr lang="pl-PL"/>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r>
              <a:rPr lang="en-US" dirty="0"/>
              <a:t>How big are we and our rivals?</a:t>
            </a:r>
          </a:p>
          <a:p>
            <a:pPr eaLnBrk="1" hangingPunct="1"/>
            <a:r>
              <a:rPr lang="en-US" dirty="0"/>
              <a:t>Are we operating in a very competitive industry where the fight for life and death is ongoing?</a:t>
            </a:r>
            <a:endParaRPr lang="pl-PL" dirty="0"/>
          </a:p>
        </p:txBody>
      </p:sp>
    </p:spTree>
    <p:extLst>
      <p:ext uri="{BB962C8B-B14F-4D97-AF65-F5344CB8AC3E}">
        <p14:creationId xmlns:p14="http://schemas.microsoft.com/office/powerpoint/2010/main" val="3148562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D4DA1F15-8AEA-4F4D-9499-13D30E9AA44C}" type="slidenum">
              <a:rPr lang="pl-PL"/>
              <a:pPr/>
              <a:t>97</a:t>
            </a:fld>
            <a:endParaRPr lang="pl-PL"/>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r>
              <a:rPr lang="en-US" dirty="0"/>
              <a:t>The choice of strategy depends on many factors already mentioned - how big are we, what is our competitive position (leader, challenger, follower, </a:t>
            </a:r>
            <a:r>
              <a:rPr lang="en-US" dirty="0" err="1"/>
              <a:t>nicher</a:t>
            </a:r>
            <a:r>
              <a:rPr lang="en-US" dirty="0"/>
              <a:t>), whether the environment is very competitive or not.</a:t>
            </a:r>
            <a:endParaRPr lang="pl-PL" dirty="0"/>
          </a:p>
        </p:txBody>
      </p:sp>
    </p:spTree>
    <p:extLst>
      <p:ext uri="{BB962C8B-B14F-4D97-AF65-F5344CB8AC3E}">
        <p14:creationId xmlns:p14="http://schemas.microsoft.com/office/powerpoint/2010/main" val="2603885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40AB915-C6E4-49DD-A8F7-221AB4C0135B}" type="slidenum">
              <a:rPr lang="pl-PL"/>
              <a:pPr/>
              <a:t>99</a:t>
            </a:fld>
            <a:endParaRPr lang="pl-PL"/>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pl-PL"/>
          </a:p>
        </p:txBody>
      </p:sp>
    </p:spTree>
    <p:extLst>
      <p:ext uri="{BB962C8B-B14F-4D97-AF65-F5344CB8AC3E}">
        <p14:creationId xmlns:p14="http://schemas.microsoft.com/office/powerpoint/2010/main" val="2527726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2C210009-FAFC-4C8A-84C9-3241B3EB32FF}" type="slidenum">
              <a:rPr lang="pl-PL"/>
              <a:pPr/>
              <a:t>100</a:t>
            </a:fld>
            <a:endParaRPr lang="pl-PL"/>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pl-PL"/>
          </a:p>
        </p:txBody>
      </p:sp>
    </p:spTree>
    <p:extLst>
      <p:ext uri="{BB962C8B-B14F-4D97-AF65-F5344CB8AC3E}">
        <p14:creationId xmlns:p14="http://schemas.microsoft.com/office/powerpoint/2010/main" val="2374334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F6C1FE1E-DFE4-45D2-9128-01889144ACAD}" type="slidenum">
              <a:rPr lang="pl-PL"/>
              <a:pPr/>
              <a:t>101</a:t>
            </a:fld>
            <a:endParaRPr lang="pl-PL"/>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pl-PL"/>
          </a:p>
        </p:txBody>
      </p:sp>
    </p:spTree>
    <p:extLst>
      <p:ext uri="{BB962C8B-B14F-4D97-AF65-F5344CB8AC3E}">
        <p14:creationId xmlns:p14="http://schemas.microsoft.com/office/powerpoint/2010/main" val="32545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6DB75DD8-FA69-4794-B5E2-AD5992B1E7BB}" type="slidenum">
              <a:rPr lang="pl-PL"/>
              <a:pPr/>
              <a:t>5</a:t>
            </a:fld>
            <a:endParaRPr lang="pl-PL"/>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25511237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2FDED5BD-B6F7-44D0-8B63-D5226A7153A2}" type="slidenum">
              <a:rPr lang="pl-PL"/>
              <a:pPr/>
              <a:t>102</a:t>
            </a:fld>
            <a:endParaRPr lang="pl-PL"/>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pl-PL"/>
          </a:p>
        </p:txBody>
      </p:sp>
    </p:spTree>
    <p:extLst>
      <p:ext uri="{BB962C8B-B14F-4D97-AF65-F5344CB8AC3E}">
        <p14:creationId xmlns:p14="http://schemas.microsoft.com/office/powerpoint/2010/main" val="4268764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DBC02628-35A6-4E34-86D7-A1A7BDC62845}" type="slidenum">
              <a:rPr lang="pl-PL"/>
              <a:pPr/>
              <a:t>6</a:t>
            </a:fld>
            <a:endParaRPr lang="pl-PL"/>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120522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98F1B9F4-D8D1-41AA-B0F0-98B65934FF7F}" type="slidenum">
              <a:rPr lang="pl-PL"/>
              <a:pPr/>
              <a:t>26</a:t>
            </a:fld>
            <a:endParaRPr lang="pl-PL"/>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685800" y="4489648"/>
            <a:ext cx="5486400" cy="4114800"/>
          </a:xfrm>
          <a:noFill/>
          <a:ln/>
        </p:spPr>
        <p:txBody>
          <a:bodyPr/>
          <a:lstStyle/>
          <a:p>
            <a:pPr algn="just" eaLnBrk="1" hangingPunct="1"/>
            <a:r>
              <a:rPr lang="en-US" dirty="0"/>
              <a:t>A well-formulated goal should help answer the question: has the goal been achieved? Yes/</a:t>
            </a:r>
            <a:r>
              <a:rPr lang="pl-PL" dirty="0"/>
              <a:t>N</a:t>
            </a:r>
            <a:r>
              <a:rPr lang="en-US" dirty="0"/>
              <a:t>o</a:t>
            </a:r>
            <a:r>
              <a:rPr lang="pl-PL" dirty="0"/>
              <a:t>/.</a:t>
            </a:r>
            <a:r>
              <a:rPr lang="en-US" dirty="0"/>
              <a:t> </a:t>
            </a:r>
            <a:r>
              <a:rPr lang="pl-PL" dirty="0"/>
              <a:t>The</a:t>
            </a:r>
            <a:r>
              <a:rPr lang="en-US" dirty="0"/>
              <a:t> goal should be set using </a:t>
            </a:r>
            <a:r>
              <a:rPr lang="pl-PL" dirty="0"/>
              <a:t>the </a:t>
            </a:r>
            <a:r>
              <a:rPr lang="pl-PL" dirty="0" err="1"/>
              <a:t>following</a:t>
            </a:r>
            <a:r>
              <a:rPr lang="en-US" dirty="0"/>
              <a:t> set of questions</a:t>
            </a:r>
            <a:r>
              <a:rPr lang="pl-PL" dirty="0"/>
              <a:t>.</a:t>
            </a:r>
          </a:p>
        </p:txBody>
      </p:sp>
    </p:spTree>
    <p:extLst>
      <p:ext uri="{BB962C8B-B14F-4D97-AF65-F5344CB8AC3E}">
        <p14:creationId xmlns:p14="http://schemas.microsoft.com/office/powerpoint/2010/main" val="4159008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A64D4B6E-99C8-4D37-90F3-B9A1D11E431C}" type="slidenum">
              <a:rPr lang="pl-PL"/>
              <a:pPr/>
              <a:t>27</a:t>
            </a:fld>
            <a:endParaRPr lang="pl-PL"/>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pl-PL" dirty="0"/>
          </a:p>
        </p:txBody>
      </p:sp>
    </p:spTree>
    <p:extLst>
      <p:ext uri="{BB962C8B-B14F-4D97-AF65-F5344CB8AC3E}">
        <p14:creationId xmlns:p14="http://schemas.microsoft.com/office/powerpoint/2010/main" val="250374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67543FF1-D169-402E-A45B-DB25E426FD1E}" type="slidenum">
              <a:rPr lang="pl-PL"/>
              <a:pPr/>
              <a:t>28</a:t>
            </a:fld>
            <a:endParaRPr lang="pl-PL"/>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r>
              <a:rPr lang="en-US" dirty="0"/>
              <a:t>Tactical goals are linked to strategic goals and reflect ways of achieving them.</a:t>
            </a:r>
            <a:endParaRPr lang="pl-PL" dirty="0"/>
          </a:p>
        </p:txBody>
      </p:sp>
    </p:spTree>
    <p:extLst>
      <p:ext uri="{BB962C8B-B14F-4D97-AF65-F5344CB8AC3E}">
        <p14:creationId xmlns:p14="http://schemas.microsoft.com/office/powerpoint/2010/main" val="848280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a:defRPr/>
            </a:pPr>
            <a:endParaRPr lang="pl-PL"/>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p:spPr>
        <p:txBody>
          <a:bodyPr/>
          <a:lstStyle/>
          <a:p>
            <a:pPr>
              <a:defRPr/>
            </a:pPr>
            <a:endParaRPr lang="pl-PL"/>
          </a:p>
        </p:txBody>
      </p:sp>
      <p:sp>
        <p:nvSpPr>
          <p:cNvPr id="73730" name="Rectangle 2"/>
          <p:cNvSpPr>
            <a:spLocks noGrp="1" noChangeArrowheads="1"/>
          </p:cNvSpPr>
          <p:nvPr>
            <p:ph type="ctrTitle"/>
          </p:nvPr>
        </p:nvSpPr>
        <p:spPr>
          <a:xfrm>
            <a:off x="914400" y="1524000"/>
            <a:ext cx="7623175" cy="1752600"/>
          </a:xfrm>
        </p:spPr>
        <p:txBody>
          <a:bodyPr/>
          <a:lstStyle>
            <a:lvl1pPr>
              <a:defRPr sz="5000"/>
            </a:lvl1pPr>
          </a:lstStyle>
          <a:p>
            <a:r>
              <a:rPr lang="pl-PL" altLang="en-US"/>
              <a:t>Kliknij, aby edytować styl wzorca tytułu</a:t>
            </a:r>
          </a:p>
        </p:txBody>
      </p:sp>
      <p:sp>
        <p:nvSpPr>
          <p:cNvPr id="7373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pl-PL" altLang="en-US"/>
              <a:t>Kliknij, aby edytować styl wzorca podtytułu</a:t>
            </a:r>
          </a:p>
        </p:txBody>
      </p:sp>
      <p:sp>
        <p:nvSpPr>
          <p:cNvPr id="6" name="Rectangle 4"/>
          <p:cNvSpPr>
            <a:spLocks noGrp="1" noChangeArrowheads="1"/>
          </p:cNvSpPr>
          <p:nvPr>
            <p:ph type="dt" sz="half" idx="10"/>
          </p:nvPr>
        </p:nvSpPr>
        <p:spPr/>
        <p:txBody>
          <a:bodyPr/>
          <a:lstStyle>
            <a:lvl1pPr>
              <a:defRPr smtClean="0"/>
            </a:lvl1pPr>
          </a:lstStyle>
          <a:p>
            <a:pPr>
              <a:defRPr/>
            </a:pPr>
            <a:endParaRPr lang="pl-PL" altLang="en-US"/>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r>
              <a:rPr lang="pl-PL" altLang="en-US"/>
              <a:t>PJAIT</a:t>
            </a:r>
          </a:p>
        </p:txBody>
      </p:sp>
      <p:sp>
        <p:nvSpPr>
          <p:cNvPr id="8" name="Rectangle 6"/>
          <p:cNvSpPr>
            <a:spLocks noGrp="1" noChangeArrowheads="1"/>
          </p:cNvSpPr>
          <p:nvPr>
            <p:ph type="sldNum" sz="quarter" idx="12"/>
          </p:nvPr>
        </p:nvSpPr>
        <p:spPr/>
        <p:txBody>
          <a:bodyPr/>
          <a:lstStyle>
            <a:lvl1pPr>
              <a:defRPr smtClean="0"/>
            </a:lvl1pPr>
          </a:lstStyle>
          <a:p>
            <a:pPr>
              <a:defRPr/>
            </a:pPr>
            <a:fld id="{C938AAF7-FA01-4216-94BD-441DC6EC255E}" type="slidenum">
              <a:rPr lang="pl-PL" altLang="en-US"/>
              <a:pPr>
                <a:defRPr/>
              </a:pPr>
              <a:t>‹№›</a:t>
            </a:fld>
            <a:endParaRPr lang="pl-PL"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en-US"/>
              <a:t>PJAIT</a:t>
            </a:r>
          </a:p>
        </p:txBody>
      </p:sp>
      <p:sp>
        <p:nvSpPr>
          <p:cNvPr id="6" name="Rectangle 6"/>
          <p:cNvSpPr>
            <a:spLocks noGrp="1" noChangeArrowheads="1"/>
          </p:cNvSpPr>
          <p:nvPr>
            <p:ph type="sldNum" sz="quarter" idx="12"/>
          </p:nvPr>
        </p:nvSpPr>
        <p:spPr>
          <a:ln/>
        </p:spPr>
        <p:txBody>
          <a:bodyPr/>
          <a:lstStyle>
            <a:lvl1pPr>
              <a:defRPr/>
            </a:lvl1pPr>
          </a:lstStyle>
          <a:p>
            <a:pPr>
              <a:defRPr/>
            </a:pPr>
            <a:fld id="{374A7F10-99BF-4DD1-BECE-518D811F99A8}" type="slidenum">
              <a:rPr lang="pl-PL" altLang="en-US"/>
              <a:pPr>
                <a:defRPr/>
              </a:pPr>
              <a:t>‹№›</a:t>
            </a:fld>
            <a:endParaRPr lang="pl-PL"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7813"/>
            <a:ext cx="2057400" cy="5853112"/>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457200" y="277813"/>
            <a:ext cx="6019800" cy="5853112"/>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en-US"/>
              <a:t>PJAIT</a:t>
            </a:r>
          </a:p>
        </p:txBody>
      </p:sp>
      <p:sp>
        <p:nvSpPr>
          <p:cNvPr id="6" name="Rectangle 6"/>
          <p:cNvSpPr>
            <a:spLocks noGrp="1" noChangeArrowheads="1"/>
          </p:cNvSpPr>
          <p:nvPr>
            <p:ph type="sldNum" sz="quarter" idx="12"/>
          </p:nvPr>
        </p:nvSpPr>
        <p:spPr>
          <a:ln/>
        </p:spPr>
        <p:txBody>
          <a:bodyPr/>
          <a:lstStyle>
            <a:lvl1pPr>
              <a:defRPr/>
            </a:lvl1pPr>
          </a:lstStyle>
          <a:p>
            <a:pPr>
              <a:defRPr/>
            </a:pPr>
            <a:fld id="{96220340-0751-431B-AFD9-CA53658E4D49}" type="slidenum">
              <a:rPr lang="pl-PL" altLang="en-US"/>
              <a:pPr>
                <a:defRPr/>
              </a:pPr>
              <a:t>‹№›</a:t>
            </a:fld>
            <a:endParaRPr lang="pl-PL"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endParaRPr lang="pl-PL"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en-US"/>
              <a:t>PJAIT</a:t>
            </a:r>
          </a:p>
        </p:txBody>
      </p:sp>
      <p:sp>
        <p:nvSpPr>
          <p:cNvPr id="6" name="Rectangle 6"/>
          <p:cNvSpPr>
            <a:spLocks noGrp="1" noChangeArrowheads="1"/>
          </p:cNvSpPr>
          <p:nvPr>
            <p:ph type="sldNum" sz="quarter" idx="12"/>
          </p:nvPr>
        </p:nvSpPr>
        <p:spPr>
          <a:ln/>
        </p:spPr>
        <p:txBody>
          <a:bodyPr/>
          <a:lstStyle>
            <a:lvl1pPr>
              <a:defRPr/>
            </a:lvl1pPr>
          </a:lstStyle>
          <a:p>
            <a:pPr>
              <a:defRPr/>
            </a:pPr>
            <a:fld id="{D9C0E2B1-87FB-40D9-9B22-0A09FFAF37E7}" type="slidenum">
              <a:rPr lang="pl-PL" altLang="en-US"/>
              <a:pPr>
                <a:defRPr/>
              </a:pPr>
              <a:t>‹№›</a:t>
            </a:fld>
            <a:endParaRPr lang="pl-PL"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lstStyle>
            <a:lvl1pPr algn="l">
              <a:defRPr sz="4000" b="1" cap="all"/>
            </a:lvl1pPr>
          </a:lstStyle>
          <a:p>
            <a:r>
              <a:rPr lang="pl-PL"/>
              <a:t>Kliknij, aby edytować styl</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4" name="Rectangle 4"/>
          <p:cNvSpPr>
            <a:spLocks noGrp="1" noChangeArrowheads="1"/>
          </p:cNvSpPr>
          <p:nvPr>
            <p:ph type="dt" sz="half" idx="10"/>
          </p:nvPr>
        </p:nvSpPr>
        <p:spPr>
          <a:ln/>
        </p:spPr>
        <p:txBody>
          <a:bodyPr/>
          <a:lstStyle>
            <a:lvl1pPr>
              <a:defRPr/>
            </a:lvl1pPr>
          </a:lstStyle>
          <a:p>
            <a:pPr>
              <a:defRPr/>
            </a:pPr>
            <a:endParaRPr lang="pl-PL"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en-US"/>
              <a:t>PJAIT</a:t>
            </a:r>
          </a:p>
        </p:txBody>
      </p:sp>
      <p:sp>
        <p:nvSpPr>
          <p:cNvPr id="6" name="Rectangle 6"/>
          <p:cNvSpPr>
            <a:spLocks noGrp="1" noChangeArrowheads="1"/>
          </p:cNvSpPr>
          <p:nvPr>
            <p:ph type="sldNum" sz="quarter" idx="12"/>
          </p:nvPr>
        </p:nvSpPr>
        <p:spPr>
          <a:ln/>
        </p:spPr>
        <p:txBody>
          <a:bodyPr/>
          <a:lstStyle>
            <a:lvl1pPr>
              <a:defRPr/>
            </a:lvl1pPr>
          </a:lstStyle>
          <a:p>
            <a:pPr>
              <a:defRPr/>
            </a:pPr>
            <a:fld id="{C363389A-80D6-43EE-BDBA-5D492137FA48}" type="slidenum">
              <a:rPr lang="pl-PL" altLang="en-US"/>
              <a:pPr>
                <a:defRPr/>
              </a:pPr>
              <a:t>‹№›</a:t>
            </a:fld>
            <a:endParaRPr lang="pl-PL"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p:cNvSpPr>
            <a:spLocks noGrp="1" noChangeArrowheads="1"/>
          </p:cNvSpPr>
          <p:nvPr>
            <p:ph type="dt" sz="half" idx="10"/>
          </p:nvPr>
        </p:nvSpPr>
        <p:spPr>
          <a:ln/>
        </p:spPr>
        <p:txBody>
          <a:bodyPr/>
          <a:lstStyle>
            <a:lvl1pPr>
              <a:defRPr/>
            </a:lvl1pPr>
          </a:lstStyle>
          <a:p>
            <a:pPr>
              <a:defRPr/>
            </a:pPr>
            <a:endParaRPr lang="pl-PL"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pl-PL" altLang="en-US"/>
              <a:t>PJAIT</a:t>
            </a:r>
          </a:p>
        </p:txBody>
      </p:sp>
      <p:sp>
        <p:nvSpPr>
          <p:cNvPr id="7" name="Rectangle 6"/>
          <p:cNvSpPr>
            <a:spLocks noGrp="1" noChangeArrowheads="1"/>
          </p:cNvSpPr>
          <p:nvPr>
            <p:ph type="sldNum" sz="quarter" idx="12"/>
          </p:nvPr>
        </p:nvSpPr>
        <p:spPr>
          <a:ln/>
        </p:spPr>
        <p:txBody>
          <a:bodyPr/>
          <a:lstStyle>
            <a:lvl1pPr>
              <a:defRPr/>
            </a:lvl1pPr>
          </a:lstStyle>
          <a:p>
            <a:pPr>
              <a:defRPr/>
            </a:pPr>
            <a:fld id="{5AC47F50-411C-4E4C-88F5-46C1D5FD0174}" type="slidenum">
              <a:rPr lang="pl-PL" altLang="en-US"/>
              <a:pPr>
                <a:defRPr/>
              </a:pPr>
              <a:t>‹№›</a:t>
            </a:fld>
            <a:endParaRPr lang="pl-PL"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4"/>
          <p:cNvSpPr>
            <a:spLocks noGrp="1" noChangeArrowheads="1"/>
          </p:cNvSpPr>
          <p:nvPr>
            <p:ph type="dt" sz="half" idx="10"/>
          </p:nvPr>
        </p:nvSpPr>
        <p:spPr>
          <a:ln/>
        </p:spPr>
        <p:txBody>
          <a:bodyPr/>
          <a:lstStyle>
            <a:lvl1pPr>
              <a:defRPr/>
            </a:lvl1pPr>
          </a:lstStyle>
          <a:p>
            <a:pPr>
              <a:defRPr/>
            </a:pPr>
            <a:endParaRPr lang="pl-PL"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pl-PL" altLang="en-US"/>
              <a:t>PJAIT</a:t>
            </a:r>
          </a:p>
        </p:txBody>
      </p:sp>
      <p:sp>
        <p:nvSpPr>
          <p:cNvPr id="9" name="Rectangle 6"/>
          <p:cNvSpPr>
            <a:spLocks noGrp="1" noChangeArrowheads="1"/>
          </p:cNvSpPr>
          <p:nvPr>
            <p:ph type="sldNum" sz="quarter" idx="12"/>
          </p:nvPr>
        </p:nvSpPr>
        <p:spPr>
          <a:ln/>
        </p:spPr>
        <p:txBody>
          <a:bodyPr/>
          <a:lstStyle>
            <a:lvl1pPr>
              <a:defRPr/>
            </a:lvl1pPr>
          </a:lstStyle>
          <a:p>
            <a:pPr>
              <a:defRPr/>
            </a:pPr>
            <a:fld id="{5107A04C-864B-4785-BF3B-44EE1F28E395}" type="slidenum">
              <a:rPr lang="pl-PL" altLang="en-US"/>
              <a:pPr>
                <a:defRPr/>
              </a:pPr>
              <a:t>‹№›</a:t>
            </a:fld>
            <a:endParaRPr lang="pl-PL"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4"/>
          <p:cNvSpPr>
            <a:spLocks noGrp="1" noChangeArrowheads="1"/>
          </p:cNvSpPr>
          <p:nvPr>
            <p:ph type="dt" sz="half" idx="10"/>
          </p:nvPr>
        </p:nvSpPr>
        <p:spPr>
          <a:ln/>
        </p:spPr>
        <p:txBody>
          <a:bodyPr/>
          <a:lstStyle>
            <a:lvl1pPr>
              <a:defRPr/>
            </a:lvl1pPr>
          </a:lstStyle>
          <a:p>
            <a:pPr>
              <a:defRPr/>
            </a:pPr>
            <a:endParaRPr lang="pl-PL"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pl-PL" altLang="en-US"/>
              <a:t>PJAIT</a:t>
            </a:r>
          </a:p>
        </p:txBody>
      </p:sp>
      <p:sp>
        <p:nvSpPr>
          <p:cNvPr id="5" name="Rectangle 6"/>
          <p:cNvSpPr>
            <a:spLocks noGrp="1" noChangeArrowheads="1"/>
          </p:cNvSpPr>
          <p:nvPr>
            <p:ph type="sldNum" sz="quarter" idx="12"/>
          </p:nvPr>
        </p:nvSpPr>
        <p:spPr>
          <a:ln/>
        </p:spPr>
        <p:txBody>
          <a:bodyPr/>
          <a:lstStyle>
            <a:lvl1pPr>
              <a:defRPr/>
            </a:lvl1pPr>
          </a:lstStyle>
          <a:p>
            <a:pPr>
              <a:defRPr/>
            </a:pPr>
            <a:fld id="{BF29995A-092F-40EE-8AF4-F2748AD22F6E}" type="slidenum">
              <a:rPr lang="pl-PL" altLang="en-US"/>
              <a:pPr>
                <a:defRPr/>
              </a:pPr>
              <a:t>‹№›</a:t>
            </a:fld>
            <a:endParaRPr lang="pl-PL"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l-PL" altLang="en-US"/>
          </a:p>
        </p:txBody>
      </p:sp>
      <p:sp>
        <p:nvSpPr>
          <p:cNvPr id="3" name="Rectangle 5"/>
          <p:cNvSpPr>
            <a:spLocks noGrp="1" noChangeArrowheads="1"/>
          </p:cNvSpPr>
          <p:nvPr>
            <p:ph type="ftr" sz="quarter" idx="11"/>
          </p:nvPr>
        </p:nvSpPr>
        <p:spPr>
          <a:ln/>
        </p:spPr>
        <p:txBody>
          <a:bodyPr/>
          <a:lstStyle>
            <a:lvl1pPr>
              <a:defRPr/>
            </a:lvl1pPr>
          </a:lstStyle>
          <a:p>
            <a:pPr>
              <a:defRPr/>
            </a:pPr>
            <a:r>
              <a:rPr lang="pl-PL" altLang="en-US"/>
              <a:t>PJAIT</a:t>
            </a:r>
          </a:p>
        </p:txBody>
      </p:sp>
      <p:sp>
        <p:nvSpPr>
          <p:cNvPr id="4" name="Rectangle 6"/>
          <p:cNvSpPr>
            <a:spLocks noGrp="1" noChangeArrowheads="1"/>
          </p:cNvSpPr>
          <p:nvPr>
            <p:ph type="sldNum" sz="quarter" idx="12"/>
          </p:nvPr>
        </p:nvSpPr>
        <p:spPr>
          <a:ln/>
        </p:spPr>
        <p:txBody>
          <a:bodyPr/>
          <a:lstStyle>
            <a:lvl1pPr>
              <a:defRPr/>
            </a:lvl1pPr>
          </a:lstStyle>
          <a:p>
            <a:pPr>
              <a:defRPr/>
            </a:pPr>
            <a:fld id="{CB9FDE1B-9EC6-43A6-A568-2BD1962EB7C3}" type="slidenum">
              <a:rPr lang="pl-PL" altLang="en-US"/>
              <a:pPr>
                <a:defRPr/>
              </a:pPr>
              <a:t>‹№›</a:t>
            </a:fld>
            <a:endParaRPr lang="pl-PL"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endParaRPr lang="pl-PL"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pl-PL" altLang="en-US"/>
              <a:t>PJAIT</a:t>
            </a:r>
          </a:p>
        </p:txBody>
      </p:sp>
      <p:sp>
        <p:nvSpPr>
          <p:cNvPr id="7" name="Rectangle 6"/>
          <p:cNvSpPr>
            <a:spLocks noGrp="1" noChangeArrowheads="1"/>
          </p:cNvSpPr>
          <p:nvPr>
            <p:ph type="sldNum" sz="quarter" idx="12"/>
          </p:nvPr>
        </p:nvSpPr>
        <p:spPr>
          <a:ln/>
        </p:spPr>
        <p:txBody>
          <a:bodyPr/>
          <a:lstStyle>
            <a:lvl1pPr>
              <a:defRPr/>
            </a:lvl1pPr>
          </a:lstStyle>
          <a:p>
            <a:pPr>
              <a:defRPr/>
            </a:pPr>
            <a:fld id="{2E8241D2-219C-4D0C-A5A7-BB570ED78AE7}" type="slidenum">
              <a:rPr lang="pl-PL" altLang="en-US"/>
              <a:pPr>
                <a:defRPr/>
              </a:pPr>
              <a:t>‹№›</a:t>
            </a:fld>
            <a:endParaRPr lang="pl-PL"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endParaRPr lang="pl-PL"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pl-PL" altLang="en-US"/>
              <a:t>PJAIT</a:t>
            </a:r>
          </a:p>
        </p:txBody>
      </p:sp>
      <p:sp>
        <p:nvSpPr>
          <p:cNvPr id="7" name="Rectangle 6"/>
          <p:cNvSpPr>
            <a:spLocks noGrp="1" noChangeArrowheads="1"/>
          </p:cNvSpPr>
          <p:nvPr>
            <p:ph type="sldNum" sz="quarter" idx="12"/>
          </p:nvPr>
        </p:nvSpPr>
        <p:spPr>
          <a:ln/>
        </p:spPr>
        <p:txBody>
          <a:bodyPr/>
          <a:lstStyle>
            <a:lvl1pPr>
              <a:defRPr/>
            </a:lvl1pPr>
          </a:lstStyle>
          <a:p>
            <a:pPr>
              <a:defRPr/>
            </a:pPr>
            <a:fld id="{200A715B-71DD-4276-9861-85DBDE2E183C}" type="slidenum">
              <a:rPr lang="pl-PL" altLang="en-US"/>
              <a:pPr>
                <a:defRPr/>
              </a:pPr>
              <a:t>‹№›</a:t>
            </a:fld>
            <a:endParaRPr lang="pl-PL"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l-PL" altLang="en-US"/>
              <a:t>Kliknij, aby edytować styl wzorca tytułu</a:t>
            </a:r>
          </a:p>
        </p:txBody>
      </p:sp>
      <p:sp>
        <p:nvSpPr>
          <p:cNvPr id="102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l-PL" altLang="en-US"/>
              <a:t>Kliknij, aby edytować style wzorca tekstu</a:t>
            </a:r>
          </a:p>
          <a:p>
            <a:pPr lvl="1"/>
            <a:r>
              <a:rPr lang="pl-PL" altLang="en-US"/>
              <a:t>Drugi poziom</a:t>
            </a:r>
          </a:p>
          <a:p>
            <a:pPr lvl="2"/>
            <a:r>
              <a:rPr lang="pl-PL" altLang="en-US"/>
              <a:t>Trzeci poziom</a:t>
            </a:r>
          </a:p>
          <a:p>
            <a:pPr lvl="3"/>
            <a:r>
              <a:rPr lang="pl-PL" altLang="en-US"/>
              <a:t>Czwarty poziom</a:t>
            </a:r>
          </a:p>
          <a:p>
            <a:pPr lvl="4"/>
            <a:r>
              <a:rPr lang="pl-PL" altLang="en-US"/>
              <a:t>Piąty poziom</a:t>
            </a:r>
          </a:p>
        </p:txBody>
      </p:sp>
      <p:sp>
        <p:nvSpPr>
          <p:cNvPr id="7270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solidFill>
                  <a:schemeClr val="tx1"/>
                </a:solidFill>
                <a:latin typeface="Garamond" pitchFamily="18" charset="0"/>
              </a:defRPr>
            </a:lvl1pPr>
          </a:lstStyle>
          <a:p>
            <a:pPr>
              <a:defRPr/>
            </a:pPr>
            <a:endParaRPr lang="pl-PL" altLang="en-US"/>
          </a:p>
        </p:txBody>
      </p:sp>
      <p:sp>
        <p:nvSpPr>
          <p:cNvPr id="7270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chemeClr val="tx1"/>
                </a:solidFill>
                <a:latin typeface="+mj-lt"/>
              </a:defRPr>
            </a:lvl1pPr>
          </a:lstStyle>
          <a:p>
            <a:pPr>
              <a:defRPr/>
            </a:pPr>
            <a:r>
              <a:rPr lang="pl-PL" altLang="en-US"/>
              <a:t>PJAIT</a:t>
            </a:r>
          </a:p>
        </p:txBody>
      </p:sp>
      <p:sp>
        <p:nvSpPr>
          <p:cNvPr id="7271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solidFill>
                  <a:schemeClr val="tx1"/>
                </a:solidFill>
                <a:latin typeface="Garamond" pitchFamily="18" charset="0"/>
              </a:defRPr>
            </a:lvl1pPr>
          </a:lstStyle>
          <a:p>
            <a:pPr>
              <a:defRPr/>
            </a:pPr>
            <a:fld id="{3E921C12-0223-4D9A-B59B-F3B047D3D376}" type="slidenum">
              <a:rPr lang="pl-PL" altLang="en-US"/>
              <a:pPr>
                <a:defRPr/>
              </a:pPr>
              <a:t>‹№›</a:t>
            </a:fld>
            <a:endParaRPr lang="pl-PL" altLang="en-US"/>
          </a:p>
        </p:txBody>
      </p:sp>
      <p:sp>
        <p:nvSpPr>
          <p:cNvPr id="1031"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pPr>
              <a:defRPr/>
            </a:pPr>
            <a:endParaRPr lang="pl-PL"/>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headEnd/>
            <a:tailEnd/>
          </a:ln>
        </p:spPr>
        <p:txBody>
          <a:bodyPr/>
          <a:lstStyle/>
          <a:p>
            <a:pPr>
              <a:defRPr/>
            </a:pPr>
            <a:endParaRPr lang="pl-PL"/>
          </a:p>
        </p:txBody>
      </p:sp>
    </p:spTree>
  </p:cSld>
  <p:clrMap bg1="lt1" tx1="dk1" bg2="lt2" tx2="dk2" accent1="accent1" accent2="accent2" accent3="accent3" accent4="accent4" accent5="accent5" accent6="accent6" hlink="hlink" folHlink="folHlink"/>
  <p:sldLayoutIdLst>
    <p:sldLayoutId id="2147483756"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LJhG3HZ7b4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8_CeFiUkV7s" TargetMode="External"/><Relationship Id="rId2" Type="http://schemas.openxmlformats.org/officeDocument/2006/relationships/hyperlink" Target="https://www.youtube.com/watch?v=eGxMf88I5g4" TargetMode="External"/><Relationship Id="rId1" Type="http://schemas.openxmlformats.org/officeDocument/2006/relationships/slideLayout" Target="../slideLayouts/slideLayout2.xml"/><Relationship Id="rId6" Type="http://schemas.openxmlformats.org/officeDocument/2006/relationships/hyperlink" Target="https://www.youtube.com/watch?v=HLVlZwkZGt4&amp;list=PLVvOfNI1879HJfzuQDt08UuOzolCtzazd&amp;index=7" TargetMode="External"/><Relationship Id="rId5" Type="http://schemas.openxmlformats.org/officeDocument/2006/relationships/hyperlink" Target="https://www.youtube.com/watch?v=8_CeFiUkV7s&amp;t=80s" TargetMode="External"/><Relationship Id="rId4" Type="http://schemas.openxmlformats.org/officeDocument/2006/relationships/hyperlink" Target="https://www.youtube.com/watch?v=JLkBu0xcXLY"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059H62fBWmg" TargetMode="External"/><Relationship Id="rId7" Type="http://schemas.openxmlformats.org/officeDocument/2006/relationships/hyperlink" Target="https://www.youtube.com/watch?v=HGNPWDdKiws" TargetMode="External"/><Relationship Id="rId2" Type="http://schemas.openxmlformats.org/officeDocument/2006/relationships/hyperlink" Target="https://www.youtube.com/watch?v=Me3ysnLmNmE" TargetMode="External"/><Relationship Id="rId1" Type="http://schemas.openxmlformats.org/officeDocument/2006/relationships/slideLayout" Target="../slideLayouts/slideLayout2.xml"/><Relationship Id="rId6" Type="http://schemas.openxmlformats.org/officeDocument/2006/relationships/hyperlink" Target="https://www.youtube.com/watch?v=b2MyaR0gMo0&amp;t=9s" TargetMode="External"/><Relationship Id="rId5" Type="http://schemas.openxmlformats.org/officeDocument/2006/relationships/hyperlink" Target="https://www.youtube.com/watch?v=DJ5ICrjhzC4" TargetMode="External"/><Relationship Id="rId4" Type="http://schemas.openxmlformats.org/officeDocument/2006/relationships/hyperlink" Target="https://www.youtube.com/watch?v=LJhG3HZ7b4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www.academyofachievement.or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www.taktykaistrategia.p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www.aperfectworld.org/" TargetMode="External"/><Relationship Id="rId4" Type="http://schemas.openxmlformats.org/officeDocument/2006/relationships/hyperlink" Target="http://www.blog-o-h2o-3-syrenkach.bloog.pl/"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hyperlink" Target="http://images.google.pl/imgres?imgurl=http://www.e-teatr.pl/pl/zdjecia/rozne/(150x0)znak-zapytania.jpg&amp;imgrefurl=http://forum.sacred.pl/printview.php?t=3111&amp;start=825&amp;sid=8b1d7f7febe0d67fb47db819a9e5d2c7&amp;usg=__Jci1tp9XJFhkWCg2-96P2dJGQvs=&amp;h=182&amp;w=150&amp;sz=3&amp;hl=pl&amp;start=10&amp;um=1&amp;tbnid=i-RPk-vvqI-GFM:&amp;tbnh=101&amp;tbnw=83&amp;prev=/images?q=znak+zapytania&amp;um=1&amp;hl=pl&amp;lr=&amp;rlz=1G1GGLQ_PLPL289&amp;sa=N" TargetMode="External"/><Relationship Id="rId4" Type="http://schemas.openxmlformats.org/officeDocument/2006/relationships/image" Target="../media/image32.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www.youtube.com/watch?v=7ZvDEHvAPRY"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www.ekonomicznie.pl/"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www.encodeteam.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www.lasvegasvegas.com/" TargetMode="External"/><Relationship Id="rId5" Type="http://schemas.openxmlformats.org/officeDocument/2006/relationships/hyperlink" Target="http://www.koty.wb.pl/" TargetMode="External"/><Relationship Id="rId4" Type="http://schemas.openxmlformats.org/officeDocument/2006/relationships/image" Target="../media/image59.png"/></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8.xml.rels><?xml version="1.0" encoding="UTF-8" standalone="yes"?>
<Relationships xmlns="http://schemas.openxmlformats.org/package/2006/relationships"><Relationship Id="rId2" Type="http://schemas.openxmlformats.org/officeDocument/2006/relationships/hyperlink" Target="https://www.youtube.com/watch?v=X4p_oCFLdJE"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p:txBody>
          <a:bodyPr/>
          <a:lstStyle/>
          <a:p>
            <a:pPr eaLnBrk="1" hangingPunct="1"/>
            <a:r>
              <a:rPr lang="pl-PL" sz="4800" b="1" dirty="0">
                <a:solidFill>
                  <a:schemeClr val="tx1"/>
                </a:solidFill>
                <a:latin typeface="+mn-lt"/>
              </a:rPr>
              <a:t>Strategic </a:t>
            </a:r>
            <a:r>
              <a:rPr lang="pl-PL" sz="4800" b="1" dirty="0" err="1">
                <a:solidFill>
                  <a:schemeClr val="tx1"/>
                </a:solidFill>
                <a:latin typeface="+mn-lt"/>
              </a:rPr>
              <a:t>planning</a:t>
            </a:r>
            <a:r>
              <a:rPr lang="pl-PL" sz="4800" b="1" dirty="0">
                <a:solidFill>
                  <a:schemeClr val="tx1"/>
                </a:solidFill>
                <a:latin typeface="+mn-lt"/>
              </a:rPr>
              <a:t> and management</a:t>
            </a:r>
          </a:p>
        </p:txBody>
      </p:sp>
      <p:sp>
        <p:nvSpPr>
          <p:cNvPr id="3075" name="Rectangle 5"/>
          <p:cNvSpPr>
            <a:spLocks noGrp="1" noChangeArrowheads="1"/>
          </p:cNvSpPr>
          <p:nvPr>
            <p:ph type="subTitle" idx="1"/>
          </p:nvPr>
        </p:nvSpPr>
        <p:spPr>
          <a:xfrm>
            <a:off x="2051050" y="4005263"/>
            <a:ext cx="6400800" cy="1752600"/>
          </a:xfrm>
        </p:spPr>
        <p:txBody>
          <a:bodyPr/>
          <a:lstStyle/>
          <a:p>
            <a:pPr eaLnBrk="1" hangingPunct="1"/>
            <a:endParaRPr lang="pl-PL" b="1">
              <a:solidFill>
                <a:schemeClr val="tx1"/>
              </a:solidFill>
              <a:latin typeface="+mn-lt"/>
            </a:endParaRPr>
          </a:p>
          <a:p>
            <a:pPr eaLnBrk="1" hangingPunct="1"/>
            <a:endParaRPr lang="pl-PL" b="1">
              <a:solidFill>
                <a:schemeClr val="tx1"/>
              </a:solidFill>
              <a:latin typeface="+mn-lt"/>
            </a:endParaRPr>
          </a:p>
          <a:p>
            <a:pPr eaLnBrk="1" hangingPunct="1"/>
            <a:endParaRPr lang="pl-PL" b="1">
              <a:solidFill>
                <a:schemeClr val="tx1"/>
              </a:solidFill>
              <a:latin typeface="+mn-lt"/>
            </a:endParaRPr>
          </a:p>
        </p:txBody>
      </p:sp>
    </p:spTree>
    <p:extLst>
      <p:ext uri="{BB962C8B-B14F-4D97-AF65-F5344CB8AC3E}">
        <p14:creationId xmlns:p14="http://schemas.microsoft.com/office/powerpoint/2010/main" val="83787317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solidFill>
                  <a:schemeClr val="tx1"/>
                </a:solidFill>
                <a:latin typeface="+mn-lt"/>
              </a:rPr>
              <a:t>	</a:t>
            </a:r>
            <a:r>
              <a:rPr lang="pl-PL" dirty="0" err="1">
                <a:solidFill>
                  <a:schemeClr val="tx1"/>
                </a:solidFill>
                <a:latin typeface="+mn-lt"/>
              </a:rPr>
              <a:t>Examples</a:t>
            </a:r>
            <a:endParaRPr lang="pl-PL" dirty="0">
              <a:solidFill>
                <a:schemeClr val="tx1"/>
              </a:solidFill>
              <a:latin typeface="+mn-lt"/>
            </a:endParaRPr>
          </a:p>
        </p:txBody>
      </p:sp>
      <p:sp>
        <p:nvSpPr>
          <p:cNvPr id="3" name="Symbol zastępczy zawartości 2"/>
          <p:cNvSpPr>
            <a:spLocks noGrp="1"/>
          </p:cNvSpPr>
          <p:nvPr>
            <p:ph idx="1"/>
          </p:nvPr>
        </p:nvSpPr>
        <p:spPr/>
        <p:txBody>
          <a:bodyPr/>
          <a:lstStyle/>
          <a:p>
            <a:pPr marL="0" indent="0">
              <a:buNone/>
            </a:pPr>
            <a:r>
              <a:rPr lang="pl-PL" dirty="0">
                <a:solidFill>
                  <a:schemeClr val="tx1"/>
                </a:solidFill>
                <a:latin typeface="+mn-lt"/>
              </a:rPr>
              <a:t>Google:</a:t>
            </a:r>
          </a:p>
          <a:p>
            <a:pPr marL="0" indent="0">
              <a:buNone/>
            </a:pPr>
            <a:r>
              <a:rPr lang="pl-PL" dirty="0" err="1">
                <a:solidFill>
                  <a:schemeClr val="tx1"/>
                </a:solidFill>
                <a:latin typeface="+mn-lt"/>
              </a:rPr>
              <a:t>Mission</a:t>
            </a:r>
            <a:r>
              <a:rPr lang="pl-PL" dirty="0">
                <a:solidFill>
                  <a:schemeClr val="tx1"/>
                </a:solidFill>
                <a:latin typeface="+mn-lt"/>
              </a:rPr>
              <a:t>:</a:t>
            </a:r>
          </a:p>
          <a:p>
            <a:pPr marL="0" indent="0">
              <a:buNone/>
            </a:pPr>
            <a:r>
              <a:rPr lang="pl-PL" dirty="0">
                <a:solidFill>
                  <a:schemeClr val="tx1"/>
                </a:solidFill>
                <a:latin typeface="+mn-lt"/>
              </a:rPr>
              <a:t>„To </a:t>
            </a:r>
            <a:r>
              <a:rPr lang="pl-PL" dirty="0" err="1">
                <a:solidFill>
                  <a:schemeClr val="tx1"/>
                </a:solidFill>
                <a:latin typeface="+mn-lt"/>
              </a:rPr>
              <a:t>organize</a:t>
            </a:r>
            <a:r>
              <a:rPr lang="pl-PL" dirty="0">
                <a:solidFill>
                  <a:schemeClr val="tx1"/>
                </a:solidFill>
                <a:latin typeface="+mn-lt"/>
              </a:rPr>
              <a:t> the </a:t>
            </a:r>
            <a:r>
              <a:rPr lang="pl-PL" dirty="0" err="1">
                <a:solidFill>
                  <a:schemeClr val="tx1"/>
                </a:solidFill>
                <a:latin typeface="+mn-lt"/>
              </a:rPr>
              <a:t>world’s</a:t>
            </a:r>
            <a:r>
              <a:rPr lang="pl-PL" dirty="0">
                <a:solidFill>
                  <a:schemeClr val="tx1"/>
                </a:solidFill>
                <a:latin typeface="+mn-lt"/>
              </a:rPr>
              <a:t> </a:t>
            </a:r>
            <a:r>
              <a:rPr lang="pl-PL" dirty="0" err="1">
                <a:solidFill>
                  <a:schemeClr val="tx1"/>
                </a:solidFill>
                <a:latin typeface="+mn-lt"/>
              </a:rPr>
              <a:t>information</a:t>
            </a:r>
            <a:r>
              <a:rPr lang="pl-PL" dirty="0">
                <a:solidFill>
                  <a:schemeClr val="tx1"/>
                </a:solidFill>
                <a:latin typeface="+mn-lt"/>
              </a:rPr>
              <a:t> and </a:t>
            </a:r>
            <a:r>
              <a:rPr lang="pl-PL" dirty="0" err="1">
                <a:solidFill>
                  <a:schemeClr val="tx1"/>
                </a:solidFill>
                <a:latin typeface="+mn-lt"/>
              </a:rPr>
              <a:t>make</a:t>
            </a:r>
            <a:r>
              <a:rPr lang="pl-PL" dirty="0">
                <a:solidFill>
                  <a:schemeClr val="tx1"/>
                </a:solidFill>
                <a:latin typeface="+mn-lt"/>
              </a:rPr>
              <a:t> </a:t>
            </a:r>
            <a:r>
              <a:rPr lang="pl-PL" dirty="0" err="1">
                <a:solidFill>
                  <a:schemeClr val="tx1"/>
                </a:solidFill>
                <a:latin typeface="+mn-lt"/>
              </a:rPr>
              <a:t>it</a:t>
            </a:r>
            <a:r>
              <a:rPr lang="pl-PL" dirty="0">
                <a:solidFill>
                  <a:schemeClr val="tx1"/>
                </a:solidFill>
                <a:latin typeface="+mn-lt"/>
              </a:rPr>
              <a:t> </a:t>
            </a:r>
            <a:r>
              <a:rPr lang="pl-PL" dirty="0" err="1">
                <a:solidFill>
                  <a:schemeClr val="tx1"/>
                </a:solidFill>
                <a:latin typeface="+mn-lt"/>
              </a:rPr>
              <a:t>universally</a:t>
            </a:r>
            <a:r>
              <a:rPr lang="pl-PL" dirty="0">
                <a:solidFill>
                  <a:schemeClr val="tx1"/>
                </a:solidFill>
                <a:latin typeface="+mn-lt"/>
              </a:rPr>
              <a:t> </a:t>
            </a:r>
            <a:r>
              <a:rPr lang="pl-PL" dirty="0" err="1">
                <a:solidFill>
                  <a:schemeClr val="tx1"/>
                </a:solidFill>
                <a:latin typeface="+mn-lt"/>
              </a:rPr>
              <a:t>accessible</a:t>
            </a:r>
            <a:r>
              <a:rPr lang="pl-PL" dirty="0">
                <a:solidFill>
                  <a:schemeClr val="tx1"/>
                </a:solidFill>
                <a:latin typeface="+mn-lt"/>
              </a:rPr>
              <a:t> and </a:t>
            </a:r>
            <a:r>
              <a:rPr lang="pl-PL" dirty="0" err="1">
                <a:solidFill>
                  <a:schemeClr val="tx1"/>
                </a:solidFill>
                <a:latin typeface="+mn-lt"/>
              </a:rPr>
              <a:t>useful</a:t>
            </a:r>
            <a:r>
              <a:rPr lang="pl-PL" dirty="0">
                <a:solidFill>
                  <a:schemeClr val="tx1"/>
                </a:solidFill>
                <a:latin typeface="+mn-lt"/>
              </a:rPr>
              <a:t>.”</a:t>
            </a:r>
          </a:p>
          <a:p>
            <a:pPr marL="0" indent="0">
              <a:buNone/>
            </a:pPr>
            <a:endParaRPr lang="pl-PL" dirty="0">
              <a:solidFill>
                <a:schemeClr val="tx1"/>
              </a:solidFill>
              <a:latin typeface="+mn-lt"/>
            </a:endParaRPr>
          </a:p>
          <a:p>
            <a:pPr marL="0" indent="0">
              <a:buNone/>
            </a:pPr>
            <a:r>
              <a:rPr lang="pl-PL" dirty="0" err="1">
                <a:solidFill>
                  <a:schemeClr val="tx1"/>
                </a:solidFill>
                <a:latin typeface="+mn-lt"/>
              </a:rPr>
              <a:t>Vision</a:t>
            </a:r>
            <a:r>
              <a:rPr lang="pl-PL" dirty="0">
                <a:solidFill>
                  <a:schemeClr val="tx1"/>
                </a:solidFill>
                <a:latin typeface="+mn-lt"/>
              </a:rPr>
              <a:t> </a:t>
            </a:r>
            <a:r>
              <a:rPr lang="pl-PL" dirty="0" err="1">
                <a:solidFill>
                  <a:schemeClr val="tx1"/>
                </a:solidFill>
                <a:latin typeface="+mn-lt"/>
              </a:rPr>
              <a:t>statement</a:t>
            </a:r>
            <a:r>
              <a:rPr lang="pl-PL" dirty="0">
                <a:solidFill>
                  <a:schemeClr val="tx1"/>
                </a:solidFill>
                <a:latin typeface="+mn-lt"/>
              </a:rPr>
              <a:t>:</a:t>
            </a:r>
          </a:p>
          <a:p>
            <a:pPr marL="0" indent="0">
              <a:buNone/>
            </a:pPr>
            <a:r>
              <a:rPr lang="pl-PL" dirty="0">
                <a:solidFill>
                  <a:schemeClr val="tx1"/>
                </a:solidFill>
                <a:latin typeface="+mn-lt"/>
              </a:rPr>
              <a:t>„</a:t>
            </a:r>
            <a:r>
              <a:rPr lang="pl-PL" dirty="0" err="1">
                <a:solidFill>
                  <a:schemeClr val="tx1"/>
                </a:solidFill>
                <a:latin typeface="+mn-lt"/>
              </a:rPr>
              <a:t>Never</a:t>
            </a:r>
            <a:r>
              <a:rPr lang="pl-PL" dirty="0">
                <a:solidFill>
                  <a:schemeClr val="tx1"/>
                </a:solidFill>
                <a:latin typeface="+mn-lt"/>
              </a:rPr>
              <a:t> </a:t>
            </a:r>
            <a:r>
              <a:rPr lang="pl-PL" dirty="0" err="1">
                <a:solidFill>
                  <a:schemeClr val="tx1"/>
                </a:solidFill>
                <a:latin typeface="+mn-lt"/>
              </a:rPr>
              <a:t>settle</a:t>
            </a:r>
            <a:r>
              <a:rPr lang="pl-PL" dirty="0">
                <a:solidFill>
                  <a:schemeClr val="tx1"/>
                </a:solidFill>
                <a:latin typeface="+mn-lt"/>
              </a:rPr>
              <a:t> for the </a:t>
            </a:r>
            <a:r>
              <a:rPr lang="pl-PL" dirty="0" err="1">
                <a:solidFill>
                  <a:schemeClr val="tx1"/>
                </a:solidFill>
                <a:latin typeface="+mn-lt"/>
              </a:rPr>
              <a:t>best</a:t>
            </a:r>
            <a:r>
              <a:rPr lang="pl-PL" dirty="0">
                <a:solidFill>
                  <a:schemeClr val="tx1"/>
                </a:solidFill>
                <a:latin typeface="+mn-lt"/>
              </a:rPr>
              <a:t>.”</a:t>
            </a:r>
          </a:p>
        </p:txBody>
      </p:sp>
    </p:spTree>
    <p:extLst>
      <p:ext uri="{BB962C8B-B14F-4D97-AF65-F5344CB8AC3E}">
        <p14:creationId xmlns:p14="http://schemas.microsoft.com/office/powerpoint/2010/main" val="2943928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dirty="0"/>
              <a:t>PJIIT </a:t>
            </a:r>
          </a:p>
        </p:txBody>
      </p:sp>
      <p:sp>
        <p:nvSpPr>
          <p:cNvPr id="8" name="Symbol zastępczy numeru slajdu 5"/>
          <p:cNvSpPr>
            <a:spLocks noGrp="1"/>
          </p:cNvSpPr>
          <p:nvPr>
            <p:ph type="sldNum" sz="quarter" idx="12"/>
          </p:nvPr>
        </p:nvSpPr>
        <p:spPr/>
        <p:txBody>
          <a:bodyPr/>
          <a:lstStyle/>
          <a:p>
            <a:pPr>
              <a:defRPr/>
            </a:pPr>
            <a:fld id="{08E2600B-6271-476A-BD03-6368C26261E8}" type="slidenum">
              <a:rPr lang="pl-PL" altLang="en-US"/>
              <a:pPr>
                <a:defRPr/>
              </a:pPr>
              <a:t>100</a:t>
            </a:fld>
            <a:endParaRPr lang="pl-PL" altLang="en-US"/>
          </a:p>
        </p:txBody>
      </p:sp>
      <p:sp>
        <p:nvSpPr>
          <p:cNvPr id="12292" name="Rectangle 2"/>
          <p:cNvSpPr>
            <a:spLocks noGrp="1" noChangeArrowheads="1"/>
          </p:cNvSpPr>
          <p:nvPr>
            <p:ph type="title"/>
          </p:nvPr>
        </p:nvSpPr>
        <p:spPr/>
        <p:txBody>
          <a:bodyPr/>
          <a:lstStyle/>
          <a:p>
            <a:pPr eaLnBrk="1" hangingPunct="1"/>
            <a:r>
              <a:rPr lang="pl-PL" sz="4400" b="1">
                <a:solidFill>
                  <a:schemeClr val="tx1"/>
                </a:solidFill>
                <a:latin typeface="+mn-lt"/>
              </a:rPr>
              <a:t>C</a:t>
            </a:r>
            <a:r>
              <a:rPr lang="en-US" sz="4400" b="1">
                <a:solidFill>
                  <a:schemeClr val="tx1"/>
                </a:solidFill>
                <a:latin typeface="+mn-lt"/>
              </a:rPr>
              <a:t>ompetitive </a:t>
            </a:r>
            <a:r>
              <a:rPr lang="pl-PL" sz="4400" b="1">
                <a:solidFill>
                  <a:schemeClr val="tx1"/>
                </a:solidFill>
                <a:latin typeface="+mn-lt"/>
              </a:rPr>
              <a:t>P</a:t>
            </a:r>
            <a:r>
              <a:rPr lang="en-US" sz="4400" b="1">
                <a:solidFill>
                  <a:schemeClr val="tx1"/>
                </a:solidFill>
                <a:latin typeface="+mn-lt"/>
              </a:rPr>
              <a:t>ositioning</a:t>
            </a:r>
            <a:endParaRPr lang="pl-PL" sz="4400" b="1">
              <a:solidFill>
                <a:schemeClr val="tx1"/>
              </a:solidFill>
              <a:latin typeface="+mn-lt"/>
            </a:endParaRPr>
          </a:p>
        </p:txBody>
      </p:sp>
      <p:sp>
        <p:nvSpPr>
          <p:cNvPr id="12293" name="Rectangle 3"/>
          <p:cNvSpPr>
            <a:spLocks noGrp="1" noChangeArrowheads="1"/>
          </p:cNvSpPr>
          <p:nvPr>
            <p:ph type="body" idx="1"/>
          </p:nvPr>
        </p:nvSpPr>
        <p:spPr/>
        <p:txBody>
          <a:bodyPr/>
          <a:lstStyle/>
          <a:p>
            <a:pPr eaLnBrk="1" hangingPunct="1">
              <a:buFont typeface="Wingdings" pitchFamily="2" charset="2"/>
              <a:buNone/>
            </a:pPr>
            <a:r>
              <a:rPr lang="pl-PL" b="1">
                <a:solidFill>
                  <a:schemeClr val="tx1"/>
                </a:solidFill>
                <a:latin typeface="+mn-lt"/>
              </a:rPr>
              <a:t>Market leader</a:t>
            </a:r>
          </a:p>
        </p:txBody>
      </p:sp>
      <p:sp>
        <p:nvSpPr>
          <p:cNvPr id="12294" name="Rectangle 4"/>
          <p:cNvSpPr>
            <a:spLocks noChangeArrowheads="1"/>
          </p:cNvSpPr>
          <p:nvPr/>
        </p:nvSpPr>
        <p:spPr bwMode="auto">
          <a:xfrm>
            <a:off x="323850" y="2205038"/>
            <a:ext cx="8496300" cy="1815882"/>
          </a:xfrm>
          <a:prstGeom prst="rect">
            <a:avLst/>
          </a:prstGeom>
          <a:noFill/>
          <a:ln w="9525">
            <a:noFill/>
            <a:miter lim="800000"/>
            <a:headEnd/>
            <a:tailEnd/>
          </a:ln>
        </p:spPr>
        <p:txBody>
          <a:bodyPr>
            <a:spAutoFit/>
          </a:bodyPr>
          <a:lstStyle/>
          <a:p>
            <a:r>
              <a:rPr lang="en-US" sz="2800" dirty="0"/>
              <a:t>The firm in an industry</a:t>
            </a:r>
            <a:r>
              <a:rPr lang="pl-PL" sz="2800" dirty="0"/>
              <a:t> </a:t>
            </a:r>
            <a:r>
              <a:rPr lang="en-US" sz="2800" dirty="0"/>
              <a:t>with the largest marker</a:t>
            </a:r>
          </a:p>
          <a:p>
            <a:r>
              <a:rPr lang="en-US" sz="2800" dirty="0"/>
              <a:t>share; it usually leads</a:t>
            </a:r>
            <a:r>
              <a:rPr lang="pl-PL" sz="2800" dirty="0"/>
              <a:t> </a:t>
            </a:r>
            <a:r>
              <a:rPr lang="en-US" sz="2800" dirty="0"/>
              <a:t>other firms in price</a:t>
            </a:r>
          </a:p>
          <a:p>
            <a:r>
              <a:rPr lang="en-US" sz="2800" dirty="0"/>
              <a:t>changes, new product</a:t>
            </a:r>
            <a:r>
              <a:rPr lang="pl-PL" sz="2800" dirty="0"/>
              <a:t> </a:t>
            </a:r>
            <a:r>
              <a:rPr lang="en-US" sz="2800" dirty="0"/>
              <a:t>introductions,</a:t>
            </a:r>
            <a:r>
              <a:rPr lang="pl-PL" sz="2800" dirty="0"/>
              <a:t> </a:t>
            </a:r>
            <a:r>
              <a:rPr lang="en-US" sz="2800" dirty="0"/>
              <a:t>distribution coverage</a:t>
            </a:r>
            <a:r>
              <a:rPr lang="pl-PL" sz="2800" dirty="0"/>
              <a:t> </a:t>
            </a:r>
            <a:r>
              <a:rPr lang="en-US" sz="2800" dirty="0"/>
              <a:t>and promotion</a:t>
            </a:r>
            <a:r>
              <a:rPr lang="pl-PL" sz="2800" dirty="0"/>
              <a:t> s</a:t>
            </a:r>
            <a:r>
              <a:rPr lang="en-US" sz="2800" dirty="0"/>
              <a:t>pending.</a:t>
            </a:r>
            <a:endParaRPr lang="pl-PL" sz="2800" dirty="0"/>
          </a:p>
        </p:txBody>
      </p:sp>
      <p:pic>
        <p:nvPicPr>
          <p:cNvPr id="12295" name="Picture 5"/>
          <p:cNvPicPr>
            <a:picLocks noChangeAspect="1" noChangeArrowheads="1"/>
          </p:cNvPicPr>
          <p:nvPr/>
        </p:nvPicPr>
        <p:blipFill>
          <a:blip r:embed="rId3" cstate="print"/>
          <a:srcRect/>
          <a:stretch>
            <a:fillRect/>
          </a:stretch>
        </p:blipFill>
        <p:spPr bwMode="auto">
          <a:xfrm>
            <a:off x="5148263" y="4292600"/>
            <a:ext cx="2143125" cy="1671638"/>
          </a:xfrm>
          <a:prstGeom prst="rect">
            <a:avLst/>
          </a:prstGeom>
          <a:noFill/>
          <a:ln w="9525">
            <a:noFill/>
            <a:miter lim="800000"/>
            <a:headEnd/>
            <a:tailEnd/>
          </a:ln>
        </p:spPr>
      </p:pic>
    </p:spTree>
    <p:extLst>
      <p:ext uri="{BB962C8B-B14F-4D97-AF65-F5344CB8AC3E}">
        <p14:creationId xmlns:p14="http://schemas.microsoft.com/office/powerpoint/2010/main" val="17100206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8" name="Symbol zastępczy numeru slajdu 5"/>
          <p:cNvSpPr>
            <a:spLocks noGrp="1"/>
          </p:cNvSpPr>
          <p:nvPr>
            <p:ph type="sldNum" sz="quarter" idx="12"/>
          </p:nvPr>
        </p:nvSpPr>
        <p:spPr/>
        <p:txBody>
          <a:bodyPr/>
          <a:lstStyle/>
          <a:p>
            <a:pPr>
              <a:defRPr/>
            </a:pPr>
            <a:fld id="{251E082E-C6AF-448A-A6AB-C0B275450B97}" type="slidenum">
              <a:rPr lang="pl-PL" altLang="en-US"/>
              <a:pPr>
                <a:defRPr/>
              </a:pPr>
              <a:t>101</a:t>
            </a:fld>
            <a:endParaRPr lang="pl-PL" altLang="en-US"/>
          </a:p>
        </p:txBody>
      </p:sp>
      <p:sp>
        <p:nvSpPr>
          <p:cNvPr id="14340" name="Rectangle 2"/>
          <p:cNvSpPr>
            <a:spLocks noGrp="1" noChangeArrowheads="1"/>
          </p:cNvSpPr>
          <p:nvPr>
            <p:ph type="title"/>
          </p:nvPr>
        </p:nvSpPr>
        <p:spPr/>
        <p:txBody>
          <a:bodyPr/>
          <a:lstStyle/>
          <a:p>
            <a:pPr eaLnBrk="1" hangingPunct="1"/>
            <a:r>
              <a:rPr lang="pl-PL" sz="4000" b="1">
                <a:solidFill>
                  <a:schemeClr val="tx1"/>
                </a:solidFill>
                <a:latin typeface="+mn-lt"/>
              </a:rPr>
              <a:t>C</a:t>
            </a:r>
            <a:r>
              <a:rPr lang="en-US" sz="4000" b="1">
                <a:solidFill>
                  <a:schemeClr val="tx1"/>
                </a:solidFill>
                <a:latin typeface="+mn-lt"/>
              </a:rPr>
              <a:t>ompetitive </a:t>
            </a:r>
            <a:r>
              <a:rPr lang="pl-PL" sz="4000" b="1">
                <a:solidFill>
                  <a:schemeClr val="tx1"/>
                </a:solidFill>
                <a:latin typeface="+mn-lt"/>
              </a:rPr>
              <a:t>P</a:t>
            </a:r>
            <a:r>
              <a:rPr lang="en-US" sz="4000" b="1">
                <a:solidFill>
                  <a:schemeClr val="tx1"/>
                </a:solidFill>
                <a:latin typeface="+mn-lt"/>
              </a:rPr>
              <a:t>ositioning</a:t>
            </a:r>
            <a:br>
              <a:rPr lang="pl-PL" sz="4000">
                <a:solidFill>
                  <a:schemeClr val="tx1"/>
                </a:solidFill>
                <a:latin typeface="+mn-lt"/>
              </a:rPr>
            </a:br>
            <a:endParaRPr lang="pl-PL" sz="4000">
              <a:solidFill>
                <a:schemeClr val="tx1"/>
              </a:solidFill>
              <a:latin typeface="+mn-lt"/>
            </a:endParaRPr>
          </a:p>
        </p:txBody>
      </p:sp>
      <p:sp>
        <p:nvSpPr>
          <p:cNvPr id="14341" name="Rectangle 3"/>
          <p:cNvSpPr>
            <a:spLocks noGrp="1" noChangeArrowheads="1"/>
          </p:cNvSpPr>
          <p:nvPr>
            <p:ph type="body" idx="1"/>
          </p:nvPr>
        </p:nvSpPr>
        <p:spPr/>
        <p:txBody>
          <a:bodyPr/>
          <a:lstStyle/>
          <a:p>
            <a:pPr eaLnBrk="1" hangingPunct="1">
              <a:buFont typeface="Wingdings" pitchFamily="2" charset="2"/>
              <a:buNone/>
            </a:pPr>
            <a:r>
              <a:rPr lang="pl-PL" b="1" dirty="0">
                <a:solidFill>
                  <a:schemeClr val="tx1"/>
                </a:solidFill>
                <a:latin typeface="+mn-lt"/>
              </a:rPr>
              <a:t>Market </a:t>
            </a:r>
            <a:r>
              <a:rPr lang="pl-PL" b="1" dirty="0" err="1">
                <a:solidFill>
                  <a:schemeClr val="tx1"/>
                </a:solidFill>
                <a:latin typeface="+mn-lt"/>
              </a:rPr>
              <a:t>follower</a:t>
            </a:r>
            <a:r>
              <a:rPr lang="pl-PL" dirty="0">
                <a:solidFill>
                  <a:schemeClr val="tx1"/>
                </a:solidFill>
                <a:latin typeface="+mn-lt"/>
              </a:rPr>
              <a:t>:</a:t>
            </a:r>
          </a:p>
          <a:p>
            <a:pPr eaLnBrk="1" hangingPunct="1">
              <a:buFont typeface="Wingdings" pitchFamily="2" charset="2"/>
              <a:buNone/>
            </a:pPr>
            <a:r>
              <a:rPr lang="en-US" dirty="0">
                <a:solidFill>
                  <a:schemeClr val="tx1"/>
                </a:solidFill>
                <a:latin typeface="+mn-lt"/>
              </a:rPr>
              <a:t>choose</a:t>
            </a:r>
            <a:r>
              <a:rPr lang="pl-PL" dirty="0">
                <a:solidFill>
                  <a:schemeClr val="tx1"/>
                </a:solidFill>
                <a:latin typeface="+mn-lt"/>
              </a:rPr>
              <a:t>s</a:t>
            </a:r>
            <a:r>
              <a:rPr lang="en-US" dirty="0">
                <a:solidFill>
                  <a:schemeClr val="tx1"/>
                </a:solidFill>
                <a:latin typeface="+mn-lt"/>
              </a:rPr>
              <a:t> to follow rather than challenge the</a:t>
            </a:r>
            <a:r>
              <a:rPr lang="pl-PL" dirty="0">
                <a:solidFill>
                  <a:schemeClr val="tx1"/>
                </a:solidFill>
                <a:latin typeface="+mn-lt"/>
              </a:rPr>
              <a:t> </a:t>
            </a:r>
            <a:r>
              <a:rPr lang="en-US" dirty="0">
                <a:solidFill>
                  <a:schemeClr val="tx1"/>
                </a:solidFill>
                <a:latin typeface="+mn-lt"/>
              </a:rPr>
              <a:t>market leader. Firms using</a:t>
            </a:r>
            <a:r>
              <a:rPr lang="pl-PL" dirty="0">
                <a:solidFill>
                  <a:schemeClr val="tx1"/>
                </a:solidFill>
                <a:latin typeface="+mn-lt"/>
              </a:rPr>
              <a:t> </a:t>
            </a:r>
            <a:r>
              <a:rPr lang="en-US" dirty="0">
                <a:solidFill>
                  <a:schemeClr val="tx1"/>
                </a:solidFill>
                <a:latin typeface="+mn-lt"/>
              </a:rPr>
              <a:t>market follower</a:t>
            </a:r>
          </a:p>
          <a:p>
            <a:pPr eaLnBrk="1" hangingPunct="1">
              <a:buFont typeface="Wingdings" pitchFamily="2" charset="2"/>
              <a:buNone/>
            </a:pPr>
            <a:r>
              <a:rPr lang="en-US" dirty="0">
                <a:solidFill>
                  <a:schemeClr val="tx1"/>
                </a:solidFill>
                <a:latin typeface="+mn-lt"/>
              </a:rPr>
              <a:t>strategies seek stable market shares and profit by following</a:t>
            </a:r>
            <a:r>
              <a:rPr lang="pl-PL" dirty="0">
                <a:solidFill>
                  <a:schemeClr val="tx1"/>
                </a:solidFill>
                <a:latin typeface="+mn-lt"/>
              </a:rPr>
              <a:t> </a:t>
            </a:r>
            <a:r>
              <a:rPr lang="en-US" dirty="0">
                <a:solidFill>
                  <a:schemeClr val="tx1"/>
                </a:solidFill>
                <a:latin typeface="+mn-lt"/>
              </a:rPr>
              <a:t>competitors' product offers, prices and marketing programs.  </a:t>
            </a:r>
            <a:endParaRPr lang="pl-PL" dirty="0">
              <a:solidFill>
                <a:schemeClr val="tx1"/>
              </a:solidFill>
              <a:latin typeface="+mn-lt"/>
            </a:endParaRPr>
          </a:p>
        </p:txBody>
      </p:sp>
      <p:pic>
        <p:nvPicPr>
          <p:cNvPr id="14342" name="Picture 5"/>
          <p:cNvPicPr>
            <a:picLocks noChangeAspect="1" noChangeArrowheads="1"/>
          </p:cNvPicPr>
          <p:nvPr/>
        </p:nvPicPr>
        <p:blipFill>
          <a:blip r:embed="rId3" cstate="print"/>
          <a:srcRect/>
          <a:stretch>
            <a:fillRect/>
          </a:stretch>
        </p:blipFill>
        <p:spPr bwMode="auto">
          <a:xfrm>
            <a:off x="7308850" y="4221163"/>
            <a:ext cx="1214438" cy="1814512"/>
          </a:xfrm>
          <a:prstGeom prst="rect">
            <a:avLst/>
          </a:prstGeom>
          <a:noFill/>
          <a:ln w="9525">
            <a:noFill/>
            <a:miter lim="800000"/>
            <a:headEnd/>
            <a:tailEnd/>
          </a:ln>
        </p:spPr>
      </p:pic>
      <p:sp>
        <p:nvSpPr>
          <p:cNvPr id="14343" name="Text Box 6"/>
          <p:cNvSpPr txBox="1">
            <a:spLocks noChangeArrowheads="1"/>
          </p:cNvSpPr>
          <p:nvPr/>
        </p:nvSpPr>
        <p:spPr bwMode="auto">
          <a:xfrm>
            <a:off x="684213" y="6237288"/>
            <a:ext cx="3529012" cy="274637"/>
          </a:xfrm>
          <a:prstGeom prst="rect">
            <a:avLst/>
          </a:prstGeom>
          <a:noFill/>
          <a:ln w="9525">
            <a:noFill/>
            <a:miter lim="800000"/>
            <a:headEnd/>
            <a:tailEnd/>
          </a:ln>
        </p:spPr>
        <p:txBody>
          <a:bodyPr>
            <a:spAutoFit/>
          </a:bodyPr>
          <a:lstStyle/>
          <a:p>
            <a:pPr>
              <a:spcBef>
                <a:spcPct val="50000"/>
              </a:spcBef>
            </a:pPr>
            <a:r>
              <a:rPr lang="pl-PL" sz="1200"/>
              <a:t>Source: allegro.pl</a:t>
            </a:r>
          </a:p>
        </p:txBody>
      </p:sp>
    </p:spTree>
    <p:extLst>
      <p:ext uri="{BB962C8B-B14F-4D97-AF65-F5344CB8AC3E}">
        <p14:creationId xmlns:p14="http://schemas.microsoft.com/office/powerpoint/2010/main" val="28788273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stopki 4"/>
          <p:cNvSpPr>
            <a:spLocks noGrp="1"/>
          </p:cNvSpPr>
          <p:nvPr>
            <p:ph type="ftr" sz="quarter" idx="11"/>
          </p:nvPr>
        </p:nvSpPr>
        <p:spPr/>
        <p:txBody>
          <a:bodyPr/>
          <a:lstStyle/>
          <a:p>
            <a:pPr>
              <a:defRPr/>
            </a:pPr>
            <a:r>
              <a:rPr lang="pl-PL" altLang="en-US"/>
              <a:t>PJIIT </a:t>
            </a:r>
          </a:p>
        </p:txBody>
      </p:sp>
      <p:sp>
        <p:nvSpPr>
          <p:cNvPr id="9" name="Symbol zastępczy numeru slajdu 5"/>
          <p:cNvSpPr>
            <a:spLocks noGrp="1"/>
          </p:cNvSpPr>
          <p:nvPr>
            <p:ph type="sldNum" sz="quarter" idx="12"/>
          </p:nvPr>
        </p:nvSpPr>
        <p:spPr/>
        <p:txBody>
          <a:bodyPr/>
          <a:lstStyle/>
          <a:p>
            <a:pPr>
              <a:defRPr/>
            </a:pPr>
            <a:fld id="{65A39688-45BB-48CE-BCDA-4418ABE1A892}" type="slidenum">
              <a:rPr lang="pl-PL" altLang="en-US"/>
              <a:pPr>
                <a:defRPr/>
              </a:pPr>
              <a:t>102</a:t>
            </a:fld>
            <a:endParaRPr lang="pl-PL" altLang="en-US"/>
          </a:p>
        </p:txBody>
      </p:sp>
      <p:sp>
        <p:nvSpPr>
          <p:cNvPr id="15364" name="Rectangle 2"/>
          <p:cNvSpPr>
            <a:spLocks noGrp="1" noChangeArrowheads="1"/>
          </p:cNvSpPr>
          <p:nvPr>
            <p:ph type="title"/>
          </p:nvPr>
        </p:nvSpPr>
        <p:spPr/>
        <p:txBody>
          <a:bodyPr/>
          <a:lstStyle/>
          <a:p>
            <a:pPr eaLnBrk="1" hangingPunct="1"/>
            <a:r>
              <a:rPr lang="pl-PL" sz="4400" b="1">
                <a:solidFill>
                  <a:schemeClr val="tx1"/>
                </a:solidFill>
                <a:latin typeface="+mn-lt"/>
              </a:rPr>
              <a:t>C</a:t>
            </a:r>
            <a:r>
              <a:rPr lang="en-US" sz="4400" b="1">
                <a:solidFill>
                  <a:schemeClr val="tx1"/>
                </a:solidFill>
                <a:latin typeface="+mn-lt"/>
              </a:rPr>
              <a:t>ompetitive </a:t>
            </a:r>
            <a:r>
              <a:rPr lang="pl-PL" sz="4400" b="1">
                <a:solidFill>
                  <a:schemeClr val="tx1"/>
                </a:solidFill>
                <a:latin typeface="+mn-lt"/>
              </a:rPr>
              <a:t>P</a:t>
            </a:r>
            <a:r>
              <a:rPr lang="en-US" sz="4400" b="1">
                <a:solidFill>
                  <a:schemeClr val="tx1"/>
                </a:solidFill>
                <a:latin typeface="+mn-lt"/>
              </a:rPr>
              <a:t>ositioning</a:t>
            </a:r>
            <a:endParaRPr lang="pl-PL" sz="4400" b="1">
              <a:solidFill>
                <a:schemeClr val="tx1"/>
              </a:solidFill>
              <a:latin typeface="+mn-lt"/>
            </a:endParaRPr>
          </a:p>
        </p:txBody>
      </p:sp>
      <p:sp>
        <p:nvSpPr>
          <p:cNvPr id="15365" name="Rectangle 3"/>
          <p:cNvSpPr>
            <a:spLocks noGrp="1" noChangeArrowheads="1"/>
          </p:cNvSpPr>
          <p:nvPr>
            <p:ph type="body" idx="1"/>
          </p:nvPr>
        </p:nvSpPr>
        <p:spPr/>
        <p:txBody>
          <a:bodyPr/>
          <a:lstStyle/>
          <a:p>
            <a:pPr eaLnBrk="1" hangingPunct="1">
              <a:buFont typeface="Wingdings" pitchFamily="2" charset="2"/>
              <a:buNone/>
            </a:pPr>
            <a:r>
              <a:rPr lang="pl-PL" b="1" dirty="0">
                <a:solidFill>
                  <a:schemeClr val="tx1"/>
                </a:solidFill>
                <a:latin typeface="+mn-lt"/>
              </a:rPr>
              <a:t>Market </a:t>
            </a:r>
            <a:r>
              <a:rPr lang="pl-PL" b="1" dirty="0" err="1">
                <a:solidFill>
                  <a:schemeClr val="tx1"/>
                </a:solidFill>
                <a:latin typeface="+mn-lt"/>
              </a:rPr>
              <a:t>nicher</a:t>
            </a:r>
            <a:r>
              <a:rPr lang="pl-PL" dirty="0">
                <a:solidFill>
                  <a:schemeClr val="tx1"/>
                </a:solidFill>
                <a:latin typeface="+mn-lt"/>
              </a:rPr>
              <a:t>:</a:t>
            </a:r>
          </a:p>
          <a:p>
            <a:pPr eaLnBrk="1" hangingPunct="1">
              <a:buFont typeface="Wingdings" pitchFamily="2" charset="2"/>
              <a:buNone/>
            </a:pPr>
            <a:r>
              <a:rPr lang="en-US" dirty="0">
                <a:solidFill>
                  <a:schemeClr val="tx1"/>
                </a:solidFill>
                <a:latin typeface="+mn-lt"/>
              </a:rPr>
              <a:t>specialize</a:t>
            </a:r>
            <a:r>
              <a:rPr lang="pl-PL" dirty="0">
                <a:solidFill>
                  <a:schemeClr val="tx1"/>
                </a:solidFill>
                <a:latin typeface="+mn-lt"/>
              </a:rPr>
              <a:t>s</a:t>
            </a:r>
            <a:r>
              <a:rPr lang="en-US" dirty="0">
                <a:solidFill>
                  <a:schemeClr val="tx1"/>
                </a:solidFill>
                <a:latin typeface="+mn-lt"/>
              </a:rPr>
              <a:t> in serving market niches that large</a:t>
            </a:r>
            <a:r>
              <a:rPr lang="pl-PL" dirty="0">
                <a:solidFill>
                  <a:schemeClr val="tx1"/>
                </a:solidFill>
                <a:latin typeface="+mn-lt"/>
              </a:rPr>
              <a:t> </a:t>
            </a:r>
            <a:r>
              <a:rPr lang="en-US" dirty="0">
                <a:solidFill>
                  <a:schemeClr val="tx1"/>
                </a:solidFill>
                <a:latin typeface="+mn-lt"/>
              </a:rPr>
              <a:t>competitors</a:t>
            </a:r>
            <a:r>
              <a:rPr lang="pl-PL" dirty="0">
                <a:solidFill>
                  <a:schemeClr val="tx1"/>
                </a:solidFill>
                <a:latin typeface="+mn-lt"/>
              </a:rPr>
              <a:t> </a:t>
            </a:r>
            <a:r>
              <a:rPr lang="en-US" dirty="0">
                <a:solidFill>
                  <a:schemeClr val="tx1"/>
                </a:solidFill>
                <a:latin typeface="+mn-lt"/>
              </a:rPr>
              <a:t>overlook or ignore. </a:t>
            </a:r>
            <a:endParaRPr lang="pl-PL" dirty="0">
              <a:solidFill>
                <a:schemeClr val="tx1"/>
              </a:solidFill>
              <a:latin typeface="+mn-lt"/>
            </a:endParaRPr>
          </a:p>
        </p:txBody>
      </p:sp>
      <p:pic>
        <p:nvPicPr>
          <p:cNvPr id="15366" name="Picture 4"/>
          <p:cNvPicPr>
            <a:picLocks noChangeAspect="1" noChangeArrowheads="1"/>
          </p:cNvPicPr>
          <p:nvPr/>
        </p:nvPicPr>
        <p:blipFill>
          <a:blip r:embed="rId3" cstate="print"/>
          <a:srcRect/>
          <a:stretch>
            <a:fillRect/>
          </a:stretch>
        </p:blipFill>
        <p:spPr bwMode="auto">
          <a:xfrm>
            <a:off x="2268538" y="3429000"/>
            <a:ext cx="1485900" cy="942975"/>
          </a:xfrm>
          <a:prstGeom prst="rect">
            <a:avLst/>
          </a:prstGeom>
          <a:noFill/>
          <a:ln w="9525">
            <a:noFill/>
            <a:miter lim="800000"/>
            <a:headEnd/>
            <a:tailEnd/>
          </a:ln>
        </p:spPr>
      </p:pic>
      <p:sp>
        <p:nvSpPr>
          <p:cNvPr id="15367" name="Text Box 5"/>
          <p:cNvSpPr txBox="1">
            <a:spLocks noChangeArrowheads="1"/>
          </p:cNvSpPr>
          <p:nvPr/>
        </p:nvSpPr>
        <p:spPr bwMode="auto">
          <a:xfrm>
            <a:off x="468313" y="6308725"/>
            <a:ext cx="4103687" cy="274638"/>
          </a:xfrm>
          <a:prstGeom prst="rect">
            <a:avLst/>
          </a:prstGeom>
          <a:noFill/>
          <a:ln w="9525">
            <a:noFill/>
            <a:miter lim="800000"/>
            <a:headEnd/>
            <a:tailEnd/>
          </a:ln>
        </p:spPr>
        <p:txBody>
          <a:bodyPr>
            <a:spAutoFit/>
          </a:bodyPr>
          <a:lstStyle/>
          <a:p>
            <a:pPr>
              <a:spcBef>
                <a:spcPct val="50000"/>
              </a:spcBef>
            </a:pPr>
            <a:r>
              <a:rPr lang="pl-PL" sz="1200"/>
              <a:t>Source: www.stolarka.kielce.com</a:t>
            </a:r>
          </a:p>
        </p:txBody>
      </p:sp>
      <p:sp>
        <p:nvSpPr>
          <p:cNvPr id="15368" name="Rectangle 6"/>
          <p:cNvSpPr>
            <a:spLocks noChangeArrowheads="1"/>
          </p:cNvSpPr>
          <p:nvPr/>
        </p:nvSpPr>
        <p:spPr bwMode="auto">
          <a:xfrm>
            <a:off x="3924300" y="4868863"/>
            <a:ext cx="4625975" cy="579437"/>
          </a:xfrm>
          <a:prstGeom prst="rect">
            <a:avLst/>
          </a:prstGeom>
          <a:noFill/>
          <a:ln w="9525">
            <a:noFill/>
            <a:miter lim="800000"/>
            <a:headEnd/>
            <a:tailEnd/>
          </a:ln>
        </p:spPr>
        <p:txBody>
          <a:bodyPr wrap="none">
            <a:spAutoFit/>
          </a:bodyPr>
          <a:lstStyle/>
          <a:p>
            <a:r>
              <a:rPr lang="pl-PL" i="1"/>
              <a:t>„New doors, old frames”</a:t>
            </a:r>
            <a:r>
              <a:rPr lang="pl-PL"/>
              <a:t> </a:t>
            </a:r>
          </a:p>
        </p:txBody>
      </p:sp>
    </p:spTree>
    <p:extLst>
      <p:ext uri="{BB962C8B-B14F-4D97-AF65-F5344CB8AC3E}">
        <p14:creationId xmlns:p14="http://schemas.microsoft.com/office/powerpoint/2010/main" val="348665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a:t>
            </a:r>
            <a:r>
              <a:rPr lang="pl-PL" dirty="0">
                <a:solidFill>
                  <a:schemeClr val="tx1"/>
                </a:solidFill>
                <a:latin typeface="+mn-lt"/>
              </a:rPr>
              <a:t>	</a:t>
            </a:r>
          </a:p>
        </p:txBody>
      </p:sp>
      <p:sp>
        <p:nvSpPr>
          <p:cNvPr id="3" name="Symbol zastępczy zawartości 2"/>
          <p:cNvSpPr>
            <a:spLocks noGrp="1"/>
          </p:cNvSpPr>
          <p:nvPr>
            <p:ph idx="1"/>
          </p:nvPr>
        </p:nvSpPr>
        <p:spPr/>
        <p:txBody>
          <a:bodyPr/>
          <a:lstStyle/>
          <a:p>
            <a:r>
              <a:rPr lang="pl-PL" dirty="0" err="1">
                <a:solidFill>
                  <a:schemeClr val="tx1"/>
                </a:solidFill>
                <a:latin typeface="+mn-lt"/>
              </a:rPr>
              <a:t>What</a:t>
            </a:r>
            <a:r>
              <a:rPr lang="pl-PL" dirty="0">
                <a:solidFill>
                  <a:schemeClr val="tx1"/>
                </a:solidFill>
                <a:latin typeface="+mn-lt"/>
              </a:rPr>
              <a:t> </a:t>
            </a:r>
            <a:r>
              <a:rPr lang="pl-PL" dirty="0" err="1">
                <a:solidFill>
                  <a:schemeClr val="tx1"/>
                </a:solidFill>
                <a:latin typeface="+mn-lt"/>
              </a:rPr>
              <a:t>is</a:t>
            </a:r>
            <a:r>
              <a:rPr lang="pl-PL" dirty="0">
                <a:solidFill>
                  <a:schemeClr val="tx1"/>
                </a:solidFill>
                <a:latin typeface="+mn-lt"/>
              </a:rPr>
              <a:t> </a:t>
            </a:r>
            <a:r>
              <a:rPr lang="pl-PL" dirty="0" err="1">
                <a:solidFill>
                  <a:schemeClr val="tx1"/>
                </a:solidFill>
                <a:latin typeface="+mn-lt"/>
              </a:rPr>
              <a:t>your</a:t>
            </a:r>
            <a:r>
              <a:rPr lang="pl-PL" dirty="0">
                <a:solidFill>
                  <a:schemeClr val="tx1"/>
                </a:solidFill>
                <a:latin typeface="+mn-lt"/>
              </a:rPr>
              <a:t> </a:t>
            </a:r>
            <a:r>
              <a:rPr lang="pl-PL" dirty="0" err="1">
                <a:solidFill>
                  <a:schemeClr val="tx1"/>
                </a:solidFill>
                <a:latin typeface="+mn-lt"/>
              </a:rPr>
              <a:t>reason</a:t>
            </a:r>
            <a:r>
              <a:rPr lang="pl-PL" dirty="0">
                <a:solidFill>
                  <a:schemeClr val="tx1"/>
                </a:solidFill>
                <a:latin typeface="+mn-lt"/>
              </a:rPr>
              <a:t> for </a:t>
            </a:r>
            <a:r>
              <a:rPr lang="pl-PL" dirty="0" err="1">
                <a:solidFill>
                  <a:schemeClr val="tx1"/>
                </a:solidFill>
                <a:latin typeface="+mn-lt"/>
              </a:rPr>
              <a:t>existance</a:t>
            </a:r>
            <a:r>
              <a:rPr lang="pl-PL" dirty="0">
                <a:solidFill>
                  <a:schemeClr val="tx1"/>
                </a:solidFill>
                <a:latin typeface="+mn-lt"/>
              </a:rPr>
              <a:t>?</a:t>
            </a:r>
          </a:p>
          <a:p>
            <a:r>
              <a:rPr lang="pl-PL" dirty="0">
                <a:solidFill>
                  <a:schemeClr val="tx1"/>
                </a:solidFill>
                <a:latin typeface="+mn-lt"/>
              </a:rPr>
              <a:t>To </a:t>
            </a:r>
            <a:r>
              <a:rPr lang="pl-PL" dirty="0" err="1">
                <a:solidFill>
                  <a:schemeClr val="tx1"/>
                </a:solidFill>
                <a:latin typeface="+mn-lt"/>
              </a:rPr>
              <a:t>make</a:t>
            </a:r>
            <a:r>
              <a:rPr lang="pl-PL" dirty="0">
                <a:solidFill>
                  <a:schemeClr val="tx1"/>
                </a:solidFill>
                <a:latin typeface="+mn-lt"/>
              </a:rPr>
              <a:t> </a:t>
            </a:r>
            <a:r>
              <a:rPr lang="pl-PL" dirty="0" err="1">
                <a:solidFill>
                  <a:schemeClr val="tx1"/>
                </a:solidFill>
                <a:latin typeface="+mn-lt"/>
              </a:rPr>
              <a:t>money</a:t>
            </a:r>
            <a:r>
              <a:rPr lang="pl-PL" dirty="0">
                <a:solidFill>
                  <a:schemeClr val="tx1"/>
                </a:solidFill>
                <a:latin typeface="+mn-lt"/>
              </a:rPr>
              <a:t>! (</a:t>
            </a:r>
            <a:r>
              <a:rPr lang="pl-PL" dirty="0" err="1">
                <a:solidFill>
                  <a:schemeClr val="tx1"/>
                </a:solidFill>
                <a:latin typeface="+mn-lt"/>
              </a:rPr>
              <a:t>is</a:t>
            </a:r>
            <a:r>
              <a:rPr lang="pl-PL" dirty="0">
                <a:solidFill>
                  <a:schemeClr val="tx1"/>
                </a:solidFill>
                <a:latin typeface="+mn-lt"/>
              </a:rPr>
              <a:t> </a:t>
            </a:r>
            <a:r>
              <a:rPr lang="pl-PL" dirty="0" err="1">
                <a:solidFill>
                  <a:schemeClr val="tx1"/>
                </a:solidFill>
                <a:latin typeface="+mn-lt"/>
              </a:rPr>
              <a:t>this</a:t>
            </a:r>
            <a:r>
              <a:rPr lang="pl-PL" dirty="0">
                <a:solidFill>
                  <a:schemeClr val="tx1"/>
                </a:solidFill>
                <a:latin typeface="+mn-lt"/>
              </a:rPr>
              <a:t> a </a:t>
            </a:r>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a:t>
            </a:r>
            <a:r>
              <a:rPr lang="pl-PL" dirty="0">
                <a:solidFill>
                  <a:schemeClr val="tx1"/>
                </a:solidFill>
                <a:latin typeface="+mn-lt"/>
              </a:rPr>
              <a:t> </a:t>
            </a:r>
            <a:r>
              <a:rPr lang="pl-PL" dirty="0" err="1">
                <a:solidFill>
                  <a:schemeClr val="tx1"/>
                </a:solidFill>
                <a:latin typeface="+mn-lt"/>
              </a:rPr>
              <a:t>or</a:t>
            </a:r>
            <a:r>
              <a:rPr lang="pl-PL" dirty="0">
                <a:solidFill>
                  <a:schemeClr val="tx1"/>
                </a:solidFill>
                <a:latin typeface="+mn-lt"/>
              </a:rPr>
              <a:t> </a:t>
            </a:r>
            <a:r>
              <a:rPr lang="pl-PL" dirty="0" err="1">
                <a:solidFill>
                  <a:schemeClr val="tx1"/>
                </a:solidFill>
                <a:latin typeface="+mn-lt"/>
              </a:rPr>
              <a:t>just</a:t>
            </a:r>
            <a:r>
              <a:rPr lang="pl-PL" dirty="0">
                <a:solidFill>
                  <a:schemeClr val="tx1"/>
                </a:solidFill>
                <a:latin typeface="+mn-lt"/>
              </a:rPr>
              <a:t> a </a:t>
            </a:r>
            <a:r>
              <a:rPr lang="pl-PL" dirty="0" err="1">
                <a:solidFill>
                  <a:schemeClr val="tx1"/>
                </a:solidFill>
                <a:latin typeface="+mn-lt"/>
              </a:rPr>
              <a:t>goal</a:t>
            </a:r>
            <a:r>
              <a:rPr lang="pl-PL" dirty="0">
                <a:solidFill>
                  <a:schemeClr val="tx1"/>
                </a:solidFill>
                <a:latin typeface="+mn-lt"/>
              </a:rPr>
              <a:t> </a:t>
            </a:r>
            <a:r>
              <a:rPr lang="pl-PL" dirty="0" err="1">
                <a:solidFill>
                  <a:schemeClr val="tx1"/>
                </a:solidFill>
                <a:latin typeface="+mn-lt"/>
              </a:rPr>
              <a:t>or</a:t>
            </a:r>
            <a:r>
              <a:rPr lang="pl-PL" dirty="0">
                <a:solidFill>
                  <a:schemeClr val="tx1"/>
                </a:solidFill>
                <a:latin typeface="+mn-lt"/>
              </a:rPr>
              <a:t> </a:t>
            </a:r>
            <a:r>
              <a:rPr lang="pl-PL" dirty="0" err="1">
                <a:solidFill>
                  <a:schemeClr val="tx1"/>
                </a:solidFill>
                <a:latin typeface="+mn-lt"/>
              </a:rPr>
              <a:t>objective</a:t>
            </a:r>
            <a:r>
              <a:rPr lang="pl-PL" dirty="0">
                <a:solidFill>
                  <a:schemeClr val="tx1"/>
                </a:solidFill>
                <a:latin typeface="+mn-lt"/>
              </a:rPr>
              <a:t>?)</a:t>
            </a:r>
          </a:p>
          <a:p>
            <a:endParaRPr lang="pl-PL" dirty="0">
              <a:solidFill>
                <a:schemeClr val="tx1"/>
              </a:solidFill>
              <a:latin typeface="+mn-lt"/>
            </a:endParaRPr>
          </a:p>
          <a:p>
            <a:pPr marL="0" indent="0">
              <a:buNone/>
            </a:pPr>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a:t>
            </a:r>
            <a:r>
              <a:rPr lang="pl-PL" dirty="0">
                <a:solidFill>
                  <a:schemeClr val="tx1"/>
                </a:solidFill>
                <a:latin typeface="+mn-lt"/>
              </a:rPr>
              <a:t> </a:t>
            </a:r>
            <a:r>
              <a:rPr lang="pl-PL" dirty="0" err="1">
                <a:solidFill>
                  <a:schemeClr val="tx1"/>
                </a:solidFill>
                <a:latin typeface="+mn-lt"/>
              </a:rPr>
              <a:t>identifies</a:t>
            </a:r>
            <a:r>
              <a:rPr lang="pl-PL" dirty="0">
                <a:solidFill>
                  <a:schemeClr val="tx1"/>
                </a:solidFill>
                <a:latin typeface="+mn-lt"/>
              </a:rPr>
              <a:t> </a:t>
            </a:r>
            <a:r>
              <a:rPr lang="pl-PL" dirty="0" err="1">
                <a:solidFill>
                  <a:schemeClr val="tx1"/>
                </a:solidFill>
                <a:latin typeface="+mn-lt"/>
              </a:rPr>
              <a:t>what</a:t>
            </a:r>
            <a:r>
              <a:rPr lang="pl-PL" dirty="0">
                <a:solidFill>
                  <a:schemeClr val="tx1"/>
                </a:solidFill>
                <a:latin typeface="+mn-lt"/>
              </a:rPr>
              <a:t> the firm </a:t>
            </a:r>
            <a:r>
              <a:rPr lang="pl-PL" dirty="0" err="1">
                <a:solidFill>
                  <a:schemeClr val="tx1"/>
                </a:solidFill>
                <a:latin typeface="+mn-lt"/>
              </a:rPr>
              <a:t>stands</a:t>
            </a:r>
            <a:r>
              <a:rPr lang="pl-PL" dirty="0">
                <a:solidFill>
                  <a:schemeClr val="tx1"/>
                </a:solidFill>
                <a:latin typeface="+mn-lt"/>
              </a:rPr>
              <a:t> for and </a:t>
            </a:r>
            <a:r>
              <a:rPr lang="pl-PL" dirty="0" err="1">
                <a:solidFill>
                  <a:schemeClr val="tx1"/>
                </a:solidFill>
                <a:latin typeface="+mn-lt"/>
              </a:rPr>
              <a:t>it’s</a:t>
            </a:r>
            <a:r>
              <a:rPr lang="pl-PL" dirty="0">
                <a:solidFill>
                  <a:schemeClr val="tx1"/>
                </a:solidFill>
                <a:latin typeface="+mn-lt"/>
              </a:rPr>
              <a:t> </a:t>
            </a:r>
            <a:r>
              <a:rPr lang="pl-PL" dirty="0" err="1">
                <a:solidFill>
                  <a:schemeClr val="tx1"/>
                </a:solidFill>
                <a:latin typeface="+mn-lt"/>
              </a:rPr>
              <a:t>basic</a:t>
            </a:r>
            <a:r>
              <a:rPr lang="pl-PL" dirty="0">
                <a:solidFill>
                  <a:schemeClr val="tx1"/>
                </a:solidFill>
                <a:latin typeface="+mn-lt"/>
              </a:rPr>
              <a:t> </a:t>
            </a:r>
            <a:r>
              <a:rPr lang="pl-PL" dirty="0" err="1">
                <a:solidFill>
                  <a:schemeClr val="tx1"/>
                </a:solidFill>
                <a:latin typeface="+mn-lt"/>
              </a:rPr>
              <a:t>operating</a:t>
            </a:r>
            <a:r>
              <a:rPr lang="pl-PL" dirty="0">
                <a:solidFill>
                  <a:schemeClr val="tx1"/>
                </a:solidFill>
                <a:latin typeface="+mn-lt"/>
              </a:rPr>
              <a:t> </a:t>
            </a:r>
            <a:r>
              <a:rPr lang="pl-PL" dirty="0" err="1">
                <a:solidFill>
                  <a:schemeClr val="tx1"/>
                </a:solidFill>
                <a:latin typeface="+mn-lt"/>
              </a:rPr>
              <a:t>philosophy</a:t>
            </a:r>
            <a:r>
              <a:rPr lang="pl-PL" dirty="0">
                <a:solidFill>
                  <a:schemeClr val="tx1"/>
                </a:solidFill>
                <a:latin typeface="+mn-lt"/>
              </a:rPr>
              <a:t>. Profit and </a:t>
            </a:r>
            <a:r>
              <a:rPr lang="pl-PL" dirty="0" err="1">
                <a:solidFill>
                  <a:schemeClr val="tx1"/>
                </a:solidFill>
                <a:latin typeface="+mn-lt"/>
              </a:rPr>
              <a:t>other</a:t>
            </a:r>
            <a:r>
              <a:rPr lang="pl-PL" dirty="0">
                <a:solidFill>
                  <a:schemeClr val="tx1"/>
                </a:solidFill>
                <a:latin typeface="+mn-lt"/>
              </a:rPr>
              <a:t> performance </a:t>
            </a:r>
            <a:r>
              <a:rPr lang="pl-PL" dirty="0" err="1">
                <a:solidFill>
                  <a:schemeClr val="tx1"/>
                </a:solidFill>
                <a:latin typeface="+mn-lt"/>
              </a:rPr>
              <a:t>outcomes</a:t>
            </a:r>
            <a:r>
              <a:rPr lang="pl-PL" dirty="0">
                <a:solidFill>
                  <a:schemeClr val="tx1"/>
                </a:solidFill>
                <a:latin typeface="+mn-lt"/>
              </a:rPr>
              <a:t> </a:t>
            </a:r>
            <a:r>
              <a:rPr lang="pl-PL" dirty="0" err="1">
                <a:solidFill>
                  <a:schemeClr val="tx1"/>
                </a:solidFill>
                <a:latin typeface="+mn-lt"/>
              </a:rPr>
              <a:t>are</a:t>
            </a:r>
            <a:r>
              <a:rPr lang="pl-PL" dirty="0">
                <a:solidFill>
                  <a:schemeClr val="tx1"/>
                </a:solidFill>
                <a:latin typeface="+mn-lt"/>
              </a:rPr>
              <a:t> </a:t>
            </a:r>
            <a:r>
              <a:rPr lang="pl-PL" dirty="0" err="1">
                <a:solidFill>
                  <a:schemeClr val="tx1"/>
                </a:solidFill>
                <a:latin typeface="+mn-lt"/>
              </a:rPr>
              <a:t>ends</a:t>
            </a:r>
            <a:r>
              <a:rPr lang="pl-PL" dirty="0">
                <a:solidFill>
                  <a:schemeClr val="tx1"/>
                </a:solidFill>
                <a:latin typeface="+mn-lt"/>
              </a:rPr>
              <a:t>, and </a:t>
            </a:r>
            <a:r>
              <a:rPr lang="pl-PL" dirty="0" err="1">
                <a:solidFill>
                  <a:schemeClr val="tx1"/>
                </a:solidFill>
                <a:latin typeface="+mn-lt"/>
              </a:rPr>
              <a:t>thus</a:t>
            </a:r>
            <a:r>
              <a:rPr lang="pl-PL" dirty="0">
                <a:solidFill>
                  <a:schemeClr val="tx1"/>
                </a:solidFill>
                <a:latin typeface="+mn-lt"/>
              </a:rPr>
              <a:t> </a:t>
            </a:r>
            <a:r>
              <a:rPr lang="pl-PL" dirty="0" err="1">
                <a:solidFill>
                  <a:schemeClr val="tx1"/>
                </a:solidFill>
                <a:latin typeface="+mn-lt"/>
              </a:rPr>
              <a:t>are</a:t>
            </a:r>
            <a:r>
              <a:rPr lang="pl-PL" dirty="0">
                <a:solidFill>
                  <a:schemeClr val="tx1"/>
                </a:solidFill>
                <a:latin typeface="+mn-lt"/>
              </a:rPr>
              <a:t> out of place and </a:t>
            </a:r>
            <a:r>
              <a:rPr lang="pl-PL" dirty="0" err="1">
                <a:solidFill>
                  <a:schemeClr val="tx1"/>
                </a:solidFill>
                <a:latin typeface="+mn-lt"/>
              </a:rPr>
              <a:t>confuse</a:t>
            </a:r>
            <a:r>
              <a:rPr lang="pl-PL" dirty="0">
                <a:solidFill>
                  <a:schemeClr val="tx1"/>
                </a:solidFill>
                <a:latin typeface="+mn-lt"/>
              </a:rPr>
              <a:t> the </a:t>
            </a:r>
            <a:r>
              <a:rPr lang="pl-PL" dirty="0" err="1">
                <a:solidFill>
                  <a:schemeClr val="tx1"/>
                </a:solidFill>
                <a:latin typeface="+mn-lt"/>
              </a:rPr>
              <a:t>mission</a:t>
            </a:r>
            <a:r>
              <a:rPr lang="pl-PL" dirty="0">
                <a:solidFill>
                  <a:schemeClr val="tx1"/>
                </a:solidFill>
                <a:latin typeface="+mn-lt"/>
              </a:rPr>
              <a:t> of the firm.</a:t>
            </a:r>
          </a:p>
          <a:p>
            <a:endParaRPr lang="pl-PL" dirty="0">
              <a:solidFill>
                <a:schemeClr val="tx1"/>
              </a:solidFill>
              <a:latin typeface="+mn-lt"/>
            </a:endParaRPr>
          </a:p>
          <a:p>
            <a:endParaRPr lang="pl-PL" dirty="0">
              <a:solidFill>
                <a:schemeClr val="tx1"/>
              </a:solidFill>
              <a:latin typeface="+mn-lt"/>
            </a:endParaRPr>
          </a:p>
        </p:txBody>
      </p:sp>
    </p:spTree>
    <p:extLst>
      <p:ext uri="{BB962C8B-B14F-4D97-AF65-F5344CB8AC3E}">
        <p14:creationId xmlns:p14="http://schemas.microsoft.com/office/powerpoint/2010/main" val="1041463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solidFill>
                  <a:schemeClr val="tx1"/>
                </a:solidFill>
                <a:latin typeface="+mn-lt"/>
              </a:rPr>
              <a:t>Element of the </a:t>
            </a:r>
            <a:r>
              <a:rPr lang="pl-PL" dirty="0" err="1">
                <a:solidFill>
                  <a:schemeClr val="tx1"/>
                </a:solidFill>
                <a:latin typeface="+mn-lt"/>
              </a:rPr>
              <a:t>Mission</a:t>
            </a:r>
            <a:r>
              <a:rPr lang="pl-PL" dirty="0">
                <a:solidFill>
                  <a:schemeClr val="tx1"/>
                </a:solidFill>
                <a:latin typeface="+mn-lt"/>
              </a:rPr>
              <a:t> Statement </a:t>
            </a:r>
          </a:p>
        </p:txBody>
      </p:sp>
      <p:sp>
        <p:nvSpPr>
          <p:cNvPr id="3" name="Symbol zastępczy zawartości 2"/>
          <p:cNvSpPr>
            <a:spLocks noGrp="1"/>
          </p:cNvSpPr>
          <p:nvPr>
            <p:ph idx="1"/>
          </p:nvPr>
        </p:nvSpPr>
        <p:spPr/>
        <p:txBody>
          <a:bodyPr/>
          <a:lstStyle/>
          <a:p>
            <a:r>
              <a:rPr lang="pl-PL" dirty="0" err="1">
                <a:solidFill>
                  <a:schemeClr val="tx1"/>
                </a:solidFill>
                <a:latin typeface="+mn-lt"/>
              </a:rPr>
              <a:t>Who</a:t>
            </a:r>
            <a:r>
              <a:rPr lang="pl-PL" dirty="0">
                <a:solidFill>
                  <a:schemeClr val="tx1"/>
                </a:solidFill>
                <a:latin typeface="+mn-lt"/>
              </a:rPr>
              <a:t> </a:t>
            </a:r>
            <a:r>
              <a:rPr lang="pl-PL" dirty="0" err="1">
                <a:solidFill>
                  <a:schemeClr val="tx1"/>
                </a:solidFill>
                <a:latin typeface="+mn-lt"/>
              </a:rPr>
              <a:t>are</a:t>
            </a:r>
            <a:r>
              <a:rPr lang="pl-PL" dirty="0">
                <a:solidFill>
                  <a:schemeClr val="tx1"/>
                </a:solidFill>
                <a:latin typeface="+mn-lt"/>
              </a:rPr>
              <a:t> we?</a:t>
            </a:r>
          </a:p>
          <a:p>
            <a:r>
              <a:rPr lang="pl-PL" dirty="0" err="1">
                <a:solidFill>
                  <a:schemeClr val="tx1"/>
                </a:solidFill>
                <a:latin typeface="+mn-lt"/>
              </a:rPr>
              <a:t>Who</a:t>
            </a:r>
            <a:r>
              <a:rPr lang="pl-PL" dirty="0">
                <a:solidFill>
                  <a:schemeClr val="tx1"/>
                </a:solidFill>
                <a:latin typeface="+mn-lt"/>
              </a:rPr>
              <a:t> </a:t>
            </a:r>
            <a:r>
              <a:rPr lang="pl-PL" dirty="0" err="1">
                <a:solidFill>
                  <a:schemeClr val="tx1"/>
                </a:solidFill>
                <a:latin typeface="+mn-lt"/>
              </a:rPr>
              <a:t>are</a:t>
            </a:r>
            <a:r>
              <a:rPr lang="pl-PL" dirty="0">
                <a:solidFill>
                  <a:schemeClr val="tx1"/>
                </a:solidFill>
                <a:latin typeface="+mn-lt"/>
              </a:rPr>
              <a:t> </a:t>
            </a:r>
            <a:r>
              <a:rPr lang="pl-PL" dirty="0" err="1">
                <a:solidFill>
                  <a:schemeClr val="tx1"/>
                </a:solidFill>
                <a:latin typeface="+mn-lt"/>
              </a:rPr>
              <a:t>our</a:t>
            </a:r>
            <a:r>
              <a:rPr lang="pl-PL" dirty="0">
                <a:solidFill>
                  <a:schemeClr val="tx1"/>
                </a:solidFill>
                <a:latin typeface="+mn-lt"/>
              </a:rPr>
              <a:t> </a:t>
            </a:r>
            <a:r>
              <a:rPr lang="pl-PL" dirty="0" err="1">
                <a:solidFill>
                  <a:schemeClr val="tx1"/>
                </a:solidFill>
                <a:latin typeface="+mn-lt"/>
              </a:rPr>
              <a:t>customers</a:t>
            </a:r>
            <a:r>
              <a:rPr lang="pl-PL" dirty="0">
                <a:solidFill>
                  <a:schemeClr val="tx1"/>
                </a:solidFill>
                <a:latin typeface="+mn-lt"/>
              </a:rPr>
              <a:t>?</a:t>
            </a:r>
          </a:p>
          <a:p>
            <a:r>
              <a:rPr lang="pl-PL" dirty="0" err="1">
                <a:solidFill>
                  <a:schemeClr val="tx1"/>
                </a:solidFill>
                <a:latin typeface="+mn-lt"/>
              </a:rPr>
              <a:t>What</a:t>
            </a:r>
            <a:r>
              <a:rPr lang="pl-PL" dirty="0">
                <a:solidFill>
                  <a:schemeClr val="tx1"/>
                </a:solidFill>
                <a:latin typeface="+mn-lt"/>
              </a:rPr>
              <a:t> </a:t>
            </a:r>
            <a:r>
              <a:rPr lang="pl-PL" dirty="0" err="1">
                <a:solidFill>
                  <a:schemeClr val="tx1"/>
                </a:solidFill>
                <a:latin typeface="+mn-lt"/>
              </a:rPr>
              <a:t>is</a:t>
            </a:r>
            <a:r>
              <a:rPr lang="pl-PL" dirty="0">
                <a:solidFill>
                  <a:schemeClr val="tx1"/>
                </a:solidFill>
                <a:latin typeface="+mn-lt"/>
              </a:rPr>
              <a:t> </a:t>
            </a:r>
            <a:r>
              <a:rPr lang="pl-PL" dirty="0" err="1">
                <a:solidFill>
                  <a:schemeClr val="tx1"/>
                </a:solidFill>
                <a:latin typeface="+mn-lt"/>
              </a:rPr>
              <a:t>our</a:t>
            </a:r>
            <a:r>
              <a:rPr lang="pl-PL" dirty="0">
                <a:solidFill>
                  <a:schemeClr val="tx1"/>
                </a:solidFill>
                <a:latin typeface="+mn-lt"/>
              </a:rPr>
              <a:t> </a:t>
            </a:r>
            <a:r>
              <a:rPr lang="pl-PL" dirty="0" err="1">
                <a:solidFill>
                  <a:schemeClr val="tx1"/>
                </a:solidFill>
                <a:latin typeface="+mn-lt"/>
              </a:rPr>
              <a:t>operating</a:t>
            </a:r>
            <a:r>
              <a:rPr lang="pl-PL" dirty="0">
                <a:solidFill>
                  <a:schemeClr val="tx1"/>
                </a:solidFill>
                <a:latin typeface="+mn-lt"/>
              </a:rPr>
              <a:t> </a:t>
            </a:r>
            <a:r>
              <a:rPr lang="pl-PL" dirty="0" err="1">
                <a:solidFill>
                  <a:schemeClr val="tx1"/>
                </a:solidFill>
                <a:latin typeface="+mn-lt"/>
              </a:rPr>
              <a:t>philosophy</a:t>
            </a:r>
            <a:r>
              <a:rPr lang="pl-PL" dirty="0">
                <a:solidFill>
                  <a:schemeClr val="tx1"/>
                </a:solidFill>
                <a:latin typeface="+mn-lt"/>
              </a:rPr>
              <a:t> (</a:t>
            </a:r>
            <a:r>
              <a:rPr lang="pl-PL" dirty="0" err="1">
                <a:solidFill>
                  <a:schemeClr val="tx1"/>
                </a:solidFill>
                <a:latin typeface="+mn-lt"/>
              </a:rPr>
              <a:t>basic</a:t>
            </a:r>
            <a:r>
              <a:rPr lang="pl-PL" dirty="0">
                <a:solidFill>
                  <a:schemeClr val="tx1"/>
                </a:solidFill>
                <a:latin typeface="+mn-lt"/>
              </a:rPr>
              <a:t> </a:t>
            </a:r>
            <a:r>
              <a:rPr lang="pl-PL" dirty="0" err="1">
                <a:solidFill>
                  <a:schemeClr val="tx1"/>
                </a:solidFill>
                <a:latin typeface="+mn-lt"/>
              </a:rPr>
              <a:t>beliefs</a:t>
            </a:r>
            <a:r>
              <a:rPr lang="pl-PL" dirty="0">
                <a:solidFill>
                  <a:schemeClr val="tx1"/>
                </a:solidFill>
                <a:latin typeface="+mn-lt"/>
              </a:rPr>
              <a:t>, </a:t>
            </a:r>
            <a:r>
              <a:rPr lang="pl-PL" dirty="0" err="1">
                <a:solidFill>
                  <a:schemeClr val="tx1"/>
                </a:solidFill>
                <a:latin typeface="+mn-lt"/>
              </a:rPr>
              <a:t>values</a:t>
            </a:r>
            <a:r>
              <a:rPr lang="pl-PL" dirty="0">
                <a:solidFill>
                  <a:schemeClr val="tx1"/>
                </a:solidFill>
                <a:latin typeface="+mn-lt"/>
              </a:rPr>
              <a:t>, </a:t>
            </a:r>
            <a:r>
              <a:rPr lang="pl-PL" dirty="0" err="1">
                <a:solidFill>
                  <a:schemeClr val="tx1"/>
                </a:solidFill>
                <a:latin typeface="+mn-lt"/>
              </a:rPr>
              <a:t>ethics</a:t>
            </a:r>
            <a:r>
              <a:rPr lang="pl-PL" dirty="0">
                <a:solidFill>
                  <a:schemeClr val="tx1"/>
                </a:solidFill>
                <a:latin typeface="+mn-lt"/>
              </a:rPr>
              <a:t>, </a:t>
            </a:r>
            <a:r>
              <a:rPr lang="pl-PL" dirty="0" err="1">
                <a:solidFill>
                  <a:schemeClr val="tx1"/>
                </a:solidFill>
                <a:latin typeface="+mn-lt"/>
              </a:rPr>
              <a:t>etc</a:t>
            </a:r>
            <a:r>
              <a:rPr lang="pl-PL" dirty="0">
                <a:solidFill>
                  <a:schemeClr val="tx1"/>
                </a:solidFill>
                <a:latin typeface="+mn-lt"/>
              </a:rPr>
              <a:t>)?</a:t>
            </a:r>
          </a:p>
          <a:p>
            <a:r>
              <a:rPr lang="pl-PL" dirty="0" err="1">
                <a:solidFill>
                  <a:schemeClr val="tx1"/>
                </a:solidFill>
                <a:latin typeface="+mn-lt"/>
              </a:rPr>
              <a:t>What</a:t>
            </a:r>
            <a:r>
              <a:rPr lang="pl-PL" dirty="0">
                <a:solidFill>
                  <a:schemeClr val="tx1"/>
                </a:solidFill>
                <a:latin typeface="+mn-lt"/>
              </a:rPr>
              <a:t> </a:t>
            </a:r>
            <a:r>
              <a:rPr lang="pl-PL" dirty="0" err="1">
                <a:solidFill>
                  <a:schemeClr val="tx1"/>
                </a:solidFill>
                <a:latin typeface="+mn-lt"/>
              </a:rPr>
              <a:t>are</a:t>
            </a:r>
            <a:r>
              <a:rPr lang="pl-PL" dirty="0">
                <a:solidFill>
                  <a:schemeClr val="tx1"/>
                </a:solidFill>
                <a:latin typeface="+mn-lt"/>
              </a:rPr>
              <a:t> </a:t>
            </a:r>
            <a:r>
              <a:rPr lang="pl-PL" dirty="0" err="1">
                <a:solidFill>
                  <a:schemeClr val="tx1"/>
                </a:solidFill>
                <a:latin typeface="+mn-lt"/>
              </a:rPr>
              <a:t>our</a:t>
            </a:r>
            <a:r>
              <a:rPr lang="pl-PL" dirty="0">
                <a:solidFill>
                  <a:schemeClr val="tx1"/>
                </a:solidFill>
                <a:latin typeface="+mn-lt"/>
              </a:rPr>
              <a:t> </a:t>
            </a:r>
            <a:r>
              <a:rPr lang="pl-PL" dirty="0" err="1">
                <a:solidFill>
                  <a:schemeClr val="tx1"/>
                </a:solidFill>
                <a:latin typeface="+mn-lt"/>
              </a:rPr>
              <a:t>core</a:t>
            </a:r>
            <a:r>
              <a:rPr lang="pl-PL" dirty="0">
                <a:solidFill>
                  <a:schemeClr val="tx1"/>
                </a:solidFill>
                <a:latin typeface="+mn-lt"/>
              </a:rPr>
              <a:t> </a:t>
            </a:r>
            <a:r>
              <a:rPr lang="pl-PL" dirty="0" err="1">
                <a:solidFill>
                  <a:schemeClr val="tx1"/>
                </a:solidFill>
                <a:latin typeface="+mn-lt"/>
              </a:rPr>
              <a:t>competencies</a:t>
            </a:r>
            <a:r>
              <a:rPr lang="pl-PL" dirty="0">
                <a:solidFill>
                  <a:schemeClr val="tx1"/>
                </a:solidFill>
                <a:latin typeface="+mn-lt"/>
              </a:rPr>
              <a:t> </a:t>
            </a:r>
            <a:r>
              <a:rPr lang="pl-PL" dirty="0" err="1">
                <a:solidFill>
                  <a:schemeClr val="tx1"/>
                </a:solidFill>
                <a:latin typeface="+mn-lt"/>
              </a:rPr>
              <a:t>or</a:t>
            </a:r>
            <a:r>
              <a:rPr lang="pl-PL" dirty="0">
                <a:solidFill>
                  <a:schemeClr val="tx1"/>
                </a:solidFill>
                <a:latin typeface="+mn-lt"/>
              </a:rPr>
              <a:t> </a:t>
            </a:r>
            <a:r>
              <a:rPr lang="pl-PL" dirty="0" err="1">
                <a:solidFill>
                  <a:schemeClr val="tx1"/>
                </a:solidFill>
                <a:latin typeface="+mn-lt"/>
              </a:rPr>
              <a:t>competitive</a:t>
            </a:r>
            <a:r>
              <a:rPr lang="pl-PL" dirty="0">
                <a:solidFill>
                  <a:schemeClr val="tx1"/>
                </a:solidFill>
                <a:latin typeface="+mn-lt"/>
              </a:rPr>
              <a:t> </a:t>
            </a:r>
            <a:r>
              <a:rPr lang="pl-PL" dirty="0" err="1">
                <a:solidFill>
                  <a:schemeClr val="tx1"/>
                </a:solidFill>
                <a:latin typeface="+mn-lt"/>
              </a:rPr>
              <a:t>advantages</a:t>
            </a:r>
            <a:r>
              <a:rPr lang="pl-PL" dirty="0">
                <a:solidFill>
                  <a:schemeClr val="tx1"/>
                </a:solidFill>
                <a:latin typeface="+mn-lt"/>
              </a:rPr>
              <a:t>?</a:t>
            </a:r>
          </a:p>
          <a:p>
            <a:r>
              <a:rPr lang="pl-PL" dirty="0" err="1">
                <a:solidFill>
                  <a:schemeClr val="tx1"/>
                </a:solidFill>
                <a:latin typeface="+mn-lt"/>
              </a:rPr>
              <a:t>What</a:t>
            </a:r>
            <a:r>
              <a:rPr lang="pl-PL" dirty="0">
                <a:solidFill>
                  <a:schemeClr val="tx1"/>
                </a:solidFill>
                <a:latin typeface="+mn-lt"/>
              </a:rPr>
              <a:t> </a:t>
            </a:r>
            <a:r>
              <a:rPr lang="pl-PL" dirty="0" err="1">
                <a:solidFill>
                  <a:schemeClr val="tx1"/>
                </a:solidFill>
                <a:latin typeface="+mn-lt"/>
              </a:rPr>
              <a:t>are</a:t>
            </a:r>
            <a:r>
              <a:rPr lang="pl-PL" dirty="0">
                <a:solidFill>
                  <a:schemeClr val="tx1"/>
                </a:solidFill>
                <a:latin typeface="+mn-lt"/>
              </a:rPr>
              <a:t> </a:t>
            </a:r>
            <a:r>
              <a:rPr lang="pl-PL" dirty="0" err="1">
                <a:solidFill>
                  <a:schemeClr val="tx1"/>
                </a:solidFill>
                <a:latin typeface="+mn-lt"/>
              </a:rPr>
              <a:t>our</a:t>
            </a:r>
            <a:r>
              <a:rPr lang="pl-PL" dirty="0">
                <a:solidFill>
                  <a:schemeClr val="tx1"/>
                </a:solidFill>
                <a:latin typeface="+mn-lt"/>
              </a:rPr>
              <a:t> </a:t>
            </a:r>
            <a:r>
              <a:rPr lang="pl-PL" dirty="0" err="1">
                <a:solidFill>
                  <a:schemeClr val="tx1"/>
                </a:solidFill>
                <a:latin typeface="+mn-lt"/>
              </a:rPr>
              <a:t>responsibilities</a:t>
            </a:r>
            <a:r>
              <a:rPr lang="pl-PL" dirty="0">
                <a:solidFill>
                  <a:schemeClr val="tx1"/>
                </a:solidFill>
                <a:latin typeface="+mn-lt"/>
              </a:rPr>
              <a:t> with </a:t>
            </a:r>
            <a:r>
              <a:rPr lang="pl-PL" dirty="0" err="1">
                <a:solidFill>
                  <a:schemeClr val="tx1"/>
                </a:solidFill>
                <a:latin typeface="+mn-lt"/>
              </a:rPr>
              <a:t>respect</a:t>
            </a:r>
            <a:r>
              <a:rPr lang="pl-PL" dirty="0">
                <a:solidFill>
                  <a:schemeClr val="tx1"/>
                </a:solidFill>
                <a:latin typeface="+mn-lt"/>
              </a:rPr>
              <a:t> to </a:t>
            </a:r>
            <a:r>
              <a:rPr lang="pl-PL" dirty="0" err="1">
                <a:solidFill>
                  <a:schemeClr val="tx1"/>
                </a:solidFill>
                <a:latin typeface="+mn-lt"/>
              </a:rPr>
              <a:t>being</a:t>
            </a:r>
            <a:r>
              <a:rPr lang="pl-PL" dirty="0">
                <a:solidFill>
                  <a:schemeClr val="tx1"/>
                </a:solidFill>
                <a:latin typeface="+mn-lt"/>
              </a:rPr>
              <a:t> a </a:t>
            </a:r>
            <a:r>
              <a:rPr lang="pl-PL" dirty="0" err="1">
                <a:solidFill>
                  <a:schemeClr val="tx1"/>
                </a:solidFill>
                <a:latin typeface="+mn-lt"/>
              </a:rPr>
              <a:t>good</a:t>
            </a:r>
            <a:r>
              <a:rPr lang="pl-PL" dirty="0">
                <a:solidFill>
                  <a:schemeClr val="tx1"/>
                </a:solidFill>
                <a:latin typeface="+mn-lt"/>
              </a:rPr>
              <a:t> steward of </a:t>
            </a:r>
            <a:r>
              <a:rPr lang="pl-PL" dirty="0" err="1">
                <a:solidFill>
                  <a:schemeClr val="tx1"/>
                </a:solidFill>
                <a:latin typeface="+mn-lt"/>
              </a:rPr>
              <a:t>our</a:t>
            </a:r>
            <a:r>
              <a:rPr lang="pl-PL" dirty="0">
                <a:solidFill>
                  <a:schemeClr val="tx1"/>
                </a:solidFill>
                <a:latin typeface="+mn-lt"/>
              </a:rPr>
              <a:t> </a:t>
            </a:r>
            <a:r>
              <a:rPr lang="pl-PL" dirty="0" err="1">
                <a:solidFill>
                  <a:schemeClr val="tx1"/>
                </a:solidFill>
                <a:latin typeface="+mn-lt"/>
              </a:rPr>
              <a:t>human</a:t>
            </a:r>
            <a:r>
              <a:rPr lang="pl-PL" dirty="0">
                <a:solidFill>
                  <a:schemeClr val="tx1"/>
                </a:solidFill>
                <a:latin typeface="+mn-lt"/>
              </a:rPr>
              <a:t>, </a:t>
            </a:r>
            <a:r>
              <a:rPr lang="pl-PL" dirty="0" err="1">
                <a:solidFill>
                  <a:schemeClr val="tx1"/>
                </a:solidFill>
                <a:latin typeface="+mn-lt"/>
              </a:rPr>
              <a:t>financial</a:t>
            </a:r>
            <a:r>
              <a:rPr lang="pl-PL" dirty="0">
                <a:solidFill>
                  <a:schemeClr val="tx1"/>
                </a:solidFill>
                <a:latin typeface="+mn-lt"/>
              </a:rPr>
              <a:t>, and </a:t>
            </a:r>
            <a:r>
              <a:rPr lang="pl-PL" dirty="0" err="1">
                <a:solidFill>
                  <a:schemeClr val="tx1"/>
                </a:solidFill>
                <a:latin typeface="+mn-lt"/>
              </a:rPr>
              <a:t>environmental</a:t>
            </a:r>
            <a:r>
              <a:rPr lang="pl-PL" dirty="0">
                <a:solidFill>
                  <a:schemeClr val="tx1"/>
                </a:solidFill>
                <a:latin typeface="+mn-lt"/>
              </a:rPr>
              <a:t> </a:t>
            </a:r>
            <a:r>
              <a:rPr lang="pl-PL" dirty="0" err="1">
                <a:solidFill>
                  <a:schemeClr val="tx1"/>
                </a:solidFill>
                <a:latin typeface="+mn-lt"/>
              </a:rPr>
              <a:t>resources</a:t>
            </a:r>
            <a:r>
              <a:rPr lang="pl-PL" dirty="0">
                <a:solidFill>
                  <a:schemeClr val="tx1"/>
                </a:solidFill>
                <a:latin typeface="+mn-lt"/>
              </a:rPr>
              <a:t>?</a:t>
            </a:r>
          </a:p>
        </p:txBody>
      </p:sp>
    </p:spTree>
    <p:extLst>
      <p:ext uri="{BB962C8B-B14F-4D97-AF65-F5344CB8AC3E}">
        <p14:creationId xmlns:p14="http://schemas.microsoft.com/office/powerpoint/2010/main" val="2537953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188C7C-ABEB-4359-8A60-E6128E74C615}"/>
              </a:ext>
            </a:extLst>
          </p:cNvPr>
          <p:cNvSpPr>
            <a:spLocks noGrp="1"/>
          </p:cNvSpPr>
          <p:nvPr>
            <p:ph type="title"/>
          </p:nvPr>
        </p:nvSpPr>
        <p:spPr/>
        <p:txBody>
          <a:bodyPr/>
          <a:lstStyle/>
          <a:p>
            <a:r>
              <a:rPr lang="pl-PL" sz="2400" b="0" i="0" dirty="0">
                <a:solidFill>
                  <a:schemeClr val="tx1"/>
                </a:solidFill>
                <a:effectLst/>
                <a:latin typeface="Roboto" panose="02000000000000000000" pitchFamily="2" charset="0"/>
              </a:rPr>
              <a:t>H</a:t>
            </a:r>
            <a:r>
              <a:rPr lang="en-US" sz="2400" b="0" i="0" dirty="0">
                <a:solidFill>
                  <a:schemeClr val="tx1"/>
                </a:solidFill>
                <a:effectLst/>
                <a:latin typeface="Roboto" panose="02000000000000000000" pitchFamily="2" charset="0"/>
              </a:rPr>
              <a:t>ow to Write a Mission Statement That Doesn't Suck</a:t>
            </a:r>
            <a:br>
              <a:rPr lang="en-US" b="0" i="0" dirty="0">
                <a:solidFill>
                  <a:schemeClr val="tx1"/>
                </a:solidFill>
                <a:effectLst/>
                <a:latin typeface="Roboto" panose="02000000000000000000" pitchFamily="2" charset="0"/>
              </a:rPr>
            </a:br>
            <a:endParaRPr lang="en-US" dirty="0">
              <a:solidFill>
                <a:schemeClr val="tx1"/>
              </a:solidFill>
            </a:endParaRPr>
          </a:p>
        </p:txBody>
      </p:sp>
      <p:sp>
        <p:nvSpPr>
          <p:cNvPr id="3" name="Symbol zastępczy zawartości 2">
            <a:extLst>
              <a:ext uri="{FF2B5EF4-FFF2-40B4-BE49-F238E27FC236}">
                <a16:creationId xmlns:a16="http://schemas.microsoft.com/office/drawing/2014/main" id="{904662A0-CD7A-4D46-B7D6-9A5C0366221B}"/>
              </a:ext>
            </a:extLst>
          </p:cNvPr>
          <p:cNvSpPr>
            <a:spLocks noGrp="1"/>
          </p:cNvSpPr>
          <p:nvPr>
            <p:ph idx="1"/>
          </p:nvPr>
        </p:nvSpPr>
        <p:spPr/>
        <p:txBody>
          <a:bodyPr/>
          <a:lstStyle/>
          <a:p>
            <a:r>
              <a:rPr lang="en-US" dirty="0">
                <a:hlinkClick r:id="rId2"/>
              </a:rPr>
              <a:t>https://www.youtube.com/watch?v=LJhG3HZ7b4o</a:t>
            </a:r>
            <a:endParaRPr lang="en-US" dirty="0"/>
          </a:p>
        </p:txBody>
      </p:sp>
      <p:sp>
        <p:nvSpPr>
          <p:cNvPr id="4" name="Symbol zastępczy stopki 3">
            <a:extLst>
              <a:ext uri="{FF2B5EF4-FFF2-40B4-BE49-F238E27FC236}">
                <a16:creationId xmlns:a16="http://schemas.microsoft.com/office/drawing/2014/main" id="{E78C3CE7-DC2F-489E-95F3-64F8EA31EA57}"/>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2274706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solidFill>
                <a:schemeClr val="tx1"/>
              </a:solidFill>
              <a:latin typeface="+mn-lt"/>
            </a:endParaRPr>
          </a:p>
        </p:txBody>
      </p:sp>
      <p:sp>
        <p:nvSpPr>
          <p:cNvPr id="3" name="Symbol zastępczy zawartości 2"/>
          <p:cNvSpPr>
            <a:spLocks noGrp="1"/>
          </p:cNvSpPr>
          <p:nvPr>
            <p:ph idx="1"/>
          </p:nvPr>
        </p:nvSpPr>
        <p:spPr/>
        <p:txBody>
          <a:bodyPr/>
          <a:lstStyle/>
          <a:p>
            <a:endParaRPr lang="pl-PL"/>
          </a:p>
        </p:txBody>
      </p:sp>
      <p:pic>
        <p:nvPicPr>
          <p:cNvPr id="4" name="Obraz 3"/>
          <p:cNvPicPr>
            <a:picLocks noChangeAspect="1"/>
          </p:cNvPicPr>
          <p:nvPr/>
        </p:nvPicPr>
        <p:blipFill>
          <a:blip r:embed="rId2"/>
          <a:stretch>
            <a:fillRect/>
          </a:stretch>
        </p:blipFill>
        <p:spPr>
          <a:xfrm>
            <a:off x="1433833" y="-18281"/>
            <a:ext cx="6276334" cy="6858000"/>
          </a:xfrm>
          <a:prstGeom prst="rect">
            <a:avLst/>
          </a:prstGeom>
        </p:spPr>
      </p:pic>
    </p:spTree>
    <p:extLst>
      <p:ext uri="{BB962C8B-B14F-4D97-AF65-F5344CB8AC3E}">
        <p14:creationId xmlns:p14="http://schemas.microsoft.com/office/powerpoint/2010/main" val="405807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a:t>
            </a:r>
            <a:r>
              <a:rPr lang="pl-PL" dirty="0">
                <a:solidFill>
                  <a:schemeClr val="tx1"/>
                </a:solidFill>
                <a:latin typeface="+mn-lt"/>
              </a:rPr>
              <a:t> 			</a:t>
            </a:r>
          </a:p>
        </p:txBody>
      </p:sp>
      <p:sp>
        <p:nvSpPr>
          <p:cNvPr id="3" name="Symbol zastępczy zawartości 2"/>
          <p:cNvSpPr>
            <a:spLocks noGrp="1"/>
          </p:cNvSpPr>
          <p:nvPr>
            <p:ph idx="1"/>
          </p:nvPr>
        </p:nvSpPr>
        <p:spPr>
          <a:xfrm>
            <a:off x="457200" y="1600200"/>
            <a:ext cx="8435280" cy="4979987"/>
          </a:xfrm>
        </p:spPr>
        <p:txBody>
          <a:bodyPr/>
          <a:lstStyle/>
          <a:p>
            <a:r>
              <a:rPr lang="pl-PL" dirty="0">
                <a:solidFill>
                  <a:schemeClr val="tx1"/>
                </a:solidFill>
                <a:latin typeface="+mn-lt"/>
              </a:rPr>
              <a:t>Marketing plan – </a:t>
            </a:r>
            <a:r>
              <a:rPr lang="pl-PL" dirty="0" err="1">
                <a:solidFill>
                  <a:schemeClr val="tx1"/>
                </a:solidFill>
                <a:latin typeface="+mn-lt"/>
              </a:rPr>
              <a:t>keep</a:t>
            </a:r>
            <a:r>
              <a:rPr lang="pl-PL" dirty="0">
                <a:solidFill>
                  <a:schemeClr val="tx1"/>
                </a:solidFill>
                <a:latin typeface="+mn-lt"/>
              </a:rPr>
              <a:t> </a:t>
            </a:r>
            <a:r>
              <a:rPr lang="pl-PL" dirty="0" err="1">
                <a:solidFill>
                  <a:schemeClr val="tx1"/>
                </a:solidFill>
                <a:latin typeface="+mn-lt"/>
              </a:rPr>
              <a:t>it</a:t>
            </a:r>
            <a:r>
              <a:rPr lang="pl-PL" dirty="0">
                <a:solidFill>
                  <a:schemeClr val="tx1"/>
                </a:solidFill>
                <a:latin typeface="+mn-lt"/>
              </a:rPr>
              <a:t> top </a:t>
            </a:r>
            <a:r>
              <a:rPr lang="pl-PL" dirty="0" err="1">
                <a:solidFill>
                  <a:schemeClr val="tx1"/>
                </a:solidFill>
                <a:latin typeface="+mn-lt"/>
              </a:rPr>
              <a:t>secret</a:t>
            </a:r>
            <a:r>
              <a:rPr lang="pl-PL" dirty="0">
                <a:solidFill>
                  <a:schemeClr val="tx1"/>
                </a:solidFill>
                <a:latin typeface="+mn-lt"/>
              </a:rPr>
              <a:t>….	</a:t>
            </a:r>
          </a:p>
          <a:p>
            <a:r>
              <a:rPr lang="pl-PL" sz="2800" dirty="0" err="1">
                <a:solidFill>
                  <a:schemeClr val="tx1"/>
                </a:solidFill>
                <a:latin typeface="+mn-lt"/>
              </a:rPr>
              <a:t>Mission</a:t>
            </a:r>
            <a:r>
              <a:rPr lang="pl-PL" sz="2800" dirty="0">
                <a:solidFill>
                  <a:schemeClr val="tx1"/>
                </a:solidFill>
                <a:latin typeface="+mn-lt"/>
              </a:rPr>
              <a:t> </a:t>
            </a:r>
            <a:r>
              <a:rPr lang="pl-PL" sz="2800" dirty="0" err="1">
                <a:solidFill>
                  <a:schemeClr val="tx1"/>
                </a:solidFill>
                <a:latin typeface="+mn-lt"/>
              </a:rPr>
              <a:t>statement</a:t>
            </a:r>
            <a:r>
              <a:rPr lang="pl-PL" sz="2800" dirty="0">
                <a:solidFill>
                  <a:schemeClr val="tx1"/>
                </a:solidFill>
                <a:latin typeface="+mn-lt"/>
              </a:rPr>
              <a:t> – </a:t>
            </a:r>
            <a:r>
              <a:rPr lang="pl-PL" sz="2800" dirty="0" err="1">
                <a:solidFill>
                  <a:schemeClr val="tx1"/>
                </a:solidFill>
                <a:latin typeface="+mn-lt"/>
              </a:rPr>
              <a:t>should</a:t>
            </a:r>
            <a:r>
              <a:rPr lang="pl-PL" sz="2800" dirty="0">
                <a:solidFill>
                  <a:schemeClr val="tx1"/>
                </a:solidFill>
                <a:latin typeface="+mn-lt"/>
              </a:rPr>
              <a:t> be </a:t>
            </a:r>
            <a:r>
              <a:rPr lang="pl-PL" sz="2800" dirty="0" err="1">
                <a:solidFill>
                  <a:schemeClr val="tx1"/>
                </a:solidFill>
                <a:latin typeface="+mn-lt"/>
              </a:rPr>
              <a:t>told</a:t>
            </a:r>
            <a:r>
              <a:rPr lang="pl-PL" sz="2800" dirty="0">
                <a:solidFill>
                  <a:schemeClr val="tx1"/>
                </a:solidFill>
                <a:latin typeface="+mn-lt"/>
              </a:rPr>
              <a:t> to </a:t>
            </a:r>
            <a:r>
              <a:rPr lang="pl-PL" sz="2800" dirty="0" err="1">
                <a:solidFill>
                  <a:schemeClr val="tx1"/>
                </a:solidFill>
                <a:latin typeface="+mn-lt"/>
              </a:rPr>
              <a:t>everyone</a:t>
            </a:r>
            <a:r>
              <a:rPr lang="pl-PL" sz="2800" dirty="0">
                <a:solidFill>
                  <a:schemeClr val="tx1"/>
                </a:solidFill>
                <a:latin typeface="+mn-lt"/>
              </a:rPr>
              <a:t> </a:t>
            </a:r>
          </a:p>
          <a:p>
            <a:pPr lvl="1"/>
            <a:r>
              <a:rPr lang="pl-PL" sz="2800" dirty="0" err="1">
                <a:solidFill>
                  <a:schemeClr val="tx1"/>
                </a:solidFill>
                <a:latin typeface="+mn-lt"/>
              </a:rPr>
              <a:t>Customers</a:t>
            </a:r>
            <a:endParaRPr lang="pl-PL" sz="2800" dirty="0">
              <a:solidFill>
                <a:schemeClr val="tx1"/>
              </a:solidFill>
              <a:latin typeface="+mn-lt"/>
            </a:endParaRPr>
          </a:p>
          <a:p>
            <a:pPr lvl="1"/>
            <a:r>
              <a:rPr lang="pl-PL" sz="2800" dirty="0" err="1">
                <a:solidFill>
                  <a:schemeClr val="tx1"/>
                </a:solidFill>
                <a:latin typeface="+mn-lt"/>
              </a:rPr>
              <a:t>Employees</a:t>
            </a:r>
            <a:r>
              <a:rPr lang="pl-PL" sz="2800" dirty="0">
                <a:solidFill>
                  <a:schemeClr val="tx1"/>
                </a:solidFill>
                <a:latin typeface="+mn-lt"/>
              </a:rPr>
              <a:t> </a:t>
            </a:r>
          </a:p>
          <a:p>
            <a:pPr lvl="1"/>
            <a:r>
              <a:rPr lang="pl-PL" sz="2800" dirty="0" err="1">
                <a:solidFill>
                  <a:schemeClr val="tx1"/>
                </a:solidFill>
                <a:latin typeface="+mn-lt"/>
              </a:rPr>
              <a:t>Investors</a:t>
            </a:r>
            <a:r>
              <a:rPr lang="pl-PL" sz="2800" dirty="0">
                <a:solidFill>
                  <a:schemeClr val="tx1"/>
                </a:solidFill>
                <a:latin typeface="+mn-lt"/>
              </a:rPr>
              <a:t> </a:t>
            </a:r>
          </a:p>
          <a:p>
            <a:pPr lvl="1"/>
            <a:r>
              <a:rPr lang="pl-PL" sz="2800" dirty="0" err="1">
                <a:solidFill>
                  <a:schemeClr val="tx1"/>
                </a:solidFill>
                <a:latin typeface="+mn-lt"/>
              </a:rPr>
              <a:t>Competitors</a:t>
            </a:r>
            <a:endParaRPr lang="pl-PL" sz="2800" dirty="0">
              <a:solidFill>
                <a:schemeClr val="tx1"/>
              </a:solidFill>
              <a:latin typeface="+mn-lt"/>
            </a:endParaRPr>
          </a:p>
          <a:p>
            <a:pPr lvl="1"/>
            <a:r>
              <a:rPr lang="pl-PL" sz="2800" dirty="0" err="1">
                <a:solidFill>
                  <a:schemeClr val="tx1"/>
                </a:solidFill>
                <a:latin typeface="+mn-lt"/>
              </a:rPr>
              <a:t>Regulators</a:t>
            </a:r>
            <a:r>
              <a:rPr lang="pl-PL" sz="2800" dirty="0">
                <a:solidFill>
                  <a:schemeClr val="tx1"/>
                </a:solidFill>
                <a:latin typeface="+mn-lt"/>
              </a:rPr>
              <a:t> </a:t>
            </a:r>
          </a:p>
          <a:p>
            <a:pPr lvl="1"/>
            <a:r>
              <a:rPr lang="pl-PL" sz="2800" dirty="0" err="1">
                <a:solidFill>
                  <a:schemeClr val="tx1"/>
                </a:solidFill>
                <a:latin typeface="+mn-lt"/>
              </a:rPr>
              <a:t>Society</a:t>
            </a:r>
            <a:r>
              <a:rPr lang="pl-PL" sz="2800" dirty="0">
                <a:solidFill>
                  <a:schemeClr val="tx1"/>
                </a:solidFill>
                <a:latin typeface="+mn-lt"/>
              </a:rPr>
              <a:t> in </a:t>
            </a:r>
            <a:r>
              <a:rPr lang="pl-PL" sz="2800" dirty="0" err="1">
                <a:solidFill>
                  <a:schemeClr val="tx1"/>
                </a:solidFill>
                <a:latin typeface="+mn-lt"/>
              </a:rPr>
              <a:t>general</a:t>
            </a:r>
            <a:endParaRPr lang="pl-PL" sz="2800" dirty="0">
              <a:solidFill>
                <a:schemeClr val="tx1"/>
              </a:solidFill>
              <a:latin typeface="+mn-lt"/>
            </a:endParaRPr>
          </a:p>
          <a:p>
            <a:pPr marL="0" lvl="1" indent="0">
              <a:buNone/>
            </a:pPr>
            <a:r>
              <a:rPr lang="pl-PL" sz="2800" dirty="0">
                <a:solidFill>
                  <a:schemeClr val="tx1"/>
                </a:solidFill>
                <a:latin typeface="+mn-lt"/>
              </a:rPr>
              <a:t>WHAT WE STAND FOR. WHY WE EXIST.</a:t>
            </a:r>
          </a:p>
          <a:p>
            <a:pPr marL="342900" lvl="1" indent="0">
              <a:buNone/>
            </a:pPr>
            <a:endParaRPr lang="pl-PL" dirty="0">
              <a:solidFill>
                <a:schemeClr val="tx1"/>
              </a:solidFill>
              <a:latin typeface="+mn-lt"/>
            </a:endParaRPr>
          </a:p>
        </p:txBody>
      </p:sp>
    </p:spTree>
    <p:extLst>
      <p:ext uri="{BB962C8B-B14F-4D97-AF65-F5344CB8AC3E}">
        <p14:creationId xmlns:p14="http://schemas.microsoft.com/office/powerpoint/2010/main" val="124069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a:t>
            </a:r>
            <a:endParaRPr lang="pl-PL" dirty="0">
              <a:solidFill>
                <a:schemeClr val="tx1"/>
              </a:solidFill>
              <a:latin typeface="+mn-lt"/>
            </a:endParaRPr>
          </a:p>
        </p:txBody>
      </p:sp>
      <p:sp>
        <p:nvSpPr>
          <p:cNvPr id="3" name="Symbol zastępczy zawartości 2"/>
          <p:cNvSpPr>
            <a:spLocks noGrp="1"/>
          </p:cNvSpPr>
          <p:nvPr>
            <p:ph idx="1"/>
          </p:nvPr>
        </p:nvSpPr>
        <p:spPr/>
        <p:txBody>
          <a:bodyPr/>
          <a:lstStyle/>
          <a:p>
            <a:r>
              <a:rPr lang="pl-PL" sz="2400" dirty="0" err="1">
                <a:solidFill>
                  <a:schemeClr val="tx1"/>
                </a:solidFill>
                <a:latin typeface="+mn-lt"/>
              </a:rPr>
              <a:t>Facilitate</a:t>
            </a:r>
            <a:r>
              <a:rPr lang="pl-PL" sz="2400" dirty="0">
                <a:solidFill>
                  <a:schemeClr val="tx1"/>
                </a:solidFill>
                <a:latin typeface="+mn-lt"/>
              </a:rPr>
              <a:t> public relations </a:t>
            </a:r>
            <a:r>
              <a:rPr lang="pl-PL" sz="2400" dirty="0" err="1">
                <a:solidFill>
                  <a:schemeClr val="tx1"/>
                </a:solidFill>
                <a:latin typeface="+mn-lt"/>
              </a:rPr>
              <a:t>activities</a:t>
            </a:r>
            <a:endParaRPr lang="pl-PL" sz="2400" dirty="0">
              <a:solidFill>
                <a:schemeClr val="tx1"/>
              </a:solidFill>
              <a:latin typeface="+mn-lt"/>
            </a:endParaRPr>
          </a:p>
          <a:p>
            <a:r>
              <a:rPr lang="pl-PL" sz="2400" dirty="0" err="1">
                <a:solidFill>
                  <a:schemeClr val="tx1"/>
                </a:solidFill>
                <a:latin typeface="+mn-lt"/>
              </a:rPr>
              <a:t>Communicate</a:t>
            </a:r>
            <a:r>
              <a:rPr lang="pl-PL" sz="2400" dirty="0">
                <a:solidFill>
                  <a:schemeClr val="tx1"/>
                </a:solidFill>
                <a:latin typeface="+mn-lt"/>
              </a:rPr>
              <a:t> to </a:t>
            </a:r>
            <a:r>
              <a:rPr lang="pl-PL" sz="2400" dirty="0" err="1">
                <a:solidFill>
                  <a:schemeClr val="tx1"/>
                </a:solidFill>
                <a:latin typeface="+mn-lt"/>
              </a:rPr>
              <a:t>customers</a:t>
            </a:r>
            <a:r>
              <a:rPr lang="pl-PL" sz="2400" dirty="0">
                <a:solidFill>
                  <a:schemeClr val="tx1"/>
                </a:solidFill>
                <a:latin typeface="+mn-lt"/>
              </a:rPr>
              <a:t> and </a:t>
            </a:r>
            <a:r>
              <a:rPr lang="pl-PL" sz="2400" dirty="0" err="1">
                <a:solidFill>
                  <a:schemeClr val="tx1"/>
                </a:solidFill>
                <a:latin typeface="+mn-lt"/>
              </a:rPr>
              <a:t>other</a:t>
            </a:r>
            <a:r>
              <a:rPr lang="pl-PL" sz="2400" dirty="0">
                <a:solidFill>
                  <a:schemeClr val="tx1"/>
                </a:solidFill>
                <a:latin typeface="+mn-lt"/>
              </a:rPr>
              <a:t> </a:t>
            </a:r>
            <a:r>
              <a:rPr lang="pl-PL" sz="2400" dirty="0" err="1">
                <a:solidFill>
                  <a:schemeClr val="tx1"/>
                </a:solidFill>
                <a:latin typeface="+mn-lt"/>
              </a:rPr>
              <a:t>stakeholders</a:t>
            </a:r>
            <a:r>
              <a:rPr lang="pl-PL" sz="2400" dirty="0">
                <a:solidFill>
                  <a:schemeClr val="tx1"/>
                </a:solidFill>
                <a:latin typeface="+mn-lt"/>
              </a:rPr>
              <a:t> </a:t>
            </a:r>
          </a:p>
          <a:p>
            <a:r>
              <a:rPr lang="pl-PL" sz="2400" dirty="0">
                <a:solidFill>
                  <a:schemeClr val="tx1"/>
                </a:solidFill>
                <a:latin typeface="+mn-lt"/>
              </a:rPr>
              <a:t>Information </a:t>
            </a:r>
            <a:r>
              <a:rPr lang="pl-PL" sz="2400" dirty="0" err="1">
                <a:solidFill>
                  <a:schemeClr val="tx1"/>
                </a:solidFill>
                <a:latin typeface="+mn-lt"/>
              </a:rPr>
              <a:t>that</a:t>
            </a:r>
            <a:r>
              <a:rPr lang="pl-PL" sz="2400" dirty="0">
                <a:solidFill>
                  <a:schemeClr val="tx1"/>
                </a:solidFill>
                <a:latin typeface="+mn-lt"/>
              </a:rPr>
              <a:t> </a:t>
            </a:r>
            <a:r>
              <a:rPr lang="pl-PL" sz="2400" dirty="0" err="1">
                <a:solidFill>
                  <a:schemeClr val="tx1"/>
                </a:solidFill>
                <a:latin typeface="+mn-lt"/>
              </a:rPr>
              <a:t>can</a:t>
            </a:r>
            <a:r>
              <a:rPr lang="pl-PL" sz="2400" dirty="0">
                <a:solidFill>
                  <a:schemeClr val="tx1"/>
                </a:solidFill>
                <a:latin typeface="+mn-lt"/>
              </a:rPr>
              <a:t> be </a:t>
            </a:r>
            <a:r>
              <a:rPr lang="pl-PL" sz="2400" dirty="0" err="1">
                <a:solidFill>
                  <a:schemeClr val="tx1"/>
                </a:solidFill>
                <a:latin typeface="+mn-lt"/>
              </a:rPr>
              <a:t>used</a:t>
            </a:r>
            <a:r>
              <a:rPr lang="pl-PL" sz="2400" dirty="0">
                <a:solidFill>
                  <a:schemeClr val="tx1"/>
                </a:solidFill>
                <a:latin typeface="+mn-lt"/>
              </a:rPr>
              <a:t> to </a:t>
            </a:r>
            <a:r>
              <a:rPr lang="pl-PL" sz="2400" dirty="0" err="1">
                <a:solidFill>
                  <a:schemeClr val="tx1"/>
                </a:solidFill>
                <a:latin typeface="+mn-lt"/>
              </a:rPr>
              <a:t>build</a:t>
            </a:r>
            <a:r>
              <a:rPr lang="pl-PL" sz="2400" dirty="0">
                <a:solidFill>
                  <a:schemeClr val="tx1"/>
                </a:solidFill>
                <a:latin typeface="+mn-lt"/>
              </a:rPr>
              <a:t> trust and lont-term </a:t>
            </a:r>
            <a:r>
              <a:rPr lang="pl-PL" sz="2400" dirty="0" err="1">
                <a:solidFill>
                  <a:schemeClr val="tx1"/>
                </a:solidFill>
                <a:latin typeface="+mn-lt"/>
              </a:rPr>
              <a:t>relationships</a:t>
            </a:r>
            <a:endParaRPr lang="pl-PL" sz="2400" dirty="0">
              <a:solidFill>
                <a:schemeClr val="tx1"/>
              </a:solidFill>
              <a:latin typeface="+mn-lt"/>
            </a:endParaRPr>
          </a:p>
          <a:p>
            <a:r>
              <a:rPr lang="pl-PL" sz="2400" dirty="0" err="1">
                <a:solidFill>
                  <a:schemeClr val="tx1"/>
                </a:solidFill>
                <a:latin typeface="+mn-lt"/>
              </a:rPr>
              <a:t>Included</a:t>
            </a:r>
            <a:r>
              <a:rPr lang="pl-PL" sz="2400" dirty="0">
                <a:solidFill>
                  <a:schemeClr val="tx1"/>
                </a:solidFill>
                <a:latin typeface="+mn-lt"/>
              </a:rPr>
              <a:t> in </a:t>
            </a:r>
            <a:r>
              <a:rPr lang="pl-PL" sz="2400" dirty="0" err="1">
                <a:solidFill>
                  <a:schemeClr val="tx1"/>
                </a:solidFill>
                <a:latin typeface="+mn-lt"/>
              </a:rPr>
              <a:t>annual</a:t>
            </a:r>
            <a:r>
              <a:rPr lang="pl-PL" sz="2400" dirty="0">
                <a:solidFill>
                  <a:schemeClr val="tx1"/>
                </a:solidFill>
                <a:latin typeface="+mn-lt"/>
              </a:rPr>
              <a:t> </a:t>
            </a:r>
            <a:r>
              <a:rPr lang="pl-PL" sz="2400" dirty="0" err="1">
                <a:solidFill>
                  <a:schemeClr val="tx1"/>
                </a:solidFill>
                <a:latin typeface="+mn-lt"/>
              </a:rPr>
              <a:t>reports</a:t>
            </a:r>
            <a:r>
              <a:rPr lang="pl-PL" sz="2400" dirty="0">
                <a:solidFill>
                  <a:schemeClr val="tx1"/>
                </a:solidFill>
                <a:latin typeface="+mn-lt"/>
              </a:rPr>
              <a:t>, major </a:t>
            </a:r>
            <a:r>
              <a:rPr lang="pl-PL" sz="2400" dirty="0" err="1">
                <a:solidFill>
                  <a:schemeClr val="tx1"/>
                </a:solidFill>
                <a:latin typeface="+mn-lt"/>
              </a:rPr>
              <a:t>press</a:t>
            </a:r>
            <a:r>
              <a:rPr lang="pl-PL" sz="2400" dirty="0">
                <a:solidFill>
                  <a:schemeClr val="tx1"/>
                </a:solidFill>
                <a:latin typeface="+mn-lt"/>
              </a:rPr>
              <a:t> </a:t>
            </a:r>
            <a:r>
              <a:rPr lang="pl-PL" sz="2400" dirty="0" err="1">
                <a:solidFill>
                  <a:schemeClr val="tx1"/>
                </a:solidFill>
                <a:latin typeface="+mn-lt"/>
              </a:rPr>
              <a:t>releases</a:t>
            </a:r>
            <a:endParaRPr lang="pl-PL" sz="2400" dirty="0">
              <a:solidFill>
                <a:schemeClr val="tx1"/>
              </a:solidFill>
              <a:latin typeface="+mn-lt"/>
            </a:endParaRPr>
          </a:p>
          <a:p>
            <a:r>
              <a:rPr lang="pl-PL" sz="2400" dirty="0" err="1">
                <a:solidFill>
                  <a:schemeClr val="tx1"/>
                </a:solidFill>
                <a:latin typeface="+mn-lt"/>
              </a:rPr>
              <a:t>Framed</a:t>
            </a:r>
            <a:r>
              <a:rPr lang="pl-PL" sz="2400" dirty="0">
                <a:solidFill>
                  <a:schemeClr val="tx1"/>
                </a:solidFill>
                <a:latin typeface="+mn-lt"/>
              </a:rPr>
              <a:t> on the </a:t>
            </a:r>
            <a:r>
              <a:rPr lang="pl-PL" sz="2400" dirty="0" err="1">
                <a:solidFill>
                  <a:schemeClr val="tx1"/>
                </a:solidFill>
                <a:latin typeface="+mn-lt"/>
              </a:rPr>
              <a:t>wall</a:t>
            </a:r>
            <a:r>
              <a:rPr lang="pl-PL" sz="2400" dirty="0">
                <a:solidFill>
                  <a:schemeClr val="tx1"/>
                </a:solidFill>
                <a:latin typeface="+mn-lt"/>
              </a:rPr>
              <a:t> of </a:t>
            </a:r>
            <a:r>
              <a:rPr lang="pl-PL" sz="2400" dirty="0" err="1">
                <a:solidFill>
                  <a:schemeClr val="tx1"/>
                </a:solidFill>
                <a:latin typeface="+mn-lt"/>
              </a:rPr>
              <a:t>every</a:t>
            </a:r>
            <a:r>
              <a:rPr lang="pl-PL" sz="2400" dirty="0">
                <a:solidFill>
                  <a:schemeClr val="tx1"/>
                </a:solidFill>
                <a:latin typeface="+mn-lt"/>
              </a:rPr>
              <a:t> </a:t>
            </a:r>
            <a:r>
              <a:rPr lang="pl-PL" sz="2400" dirty="0" err="1">
                <a:solidFill>
                  <a:schemeClr val="tx1"/>
                </a:solidFill>
                <a:latin typeface="+mn-lt"/>
              </a:rPr>
              <a:t>office</a:t>
            </a:r>
            <a:endParaRPr lang="pl-PL" sz="2400" dirty="0">
              <a:solidFill>
                <a:schemeClr val="tx1"/>
              </a:solidFill>
              <a:latin typeface="+mn-lt"/>
            </a:endParaRPr>
          </a:p>
          <a:p>
            <a:r>
              <a:rPr lang="pl-PL" sz="2400" dirty="0" err="1">
                <a:solidFill>
                  <a:schemeClr val="tx1"/>
                </a:solidFill>
                <a:latin typeface="+mn-lt"/>
              </a:rPr>
              <a:t>Owned</a:t>
            </a:r>
            <a:r>
              <a:rPr lang="pl-PL" sz="2400" dirty="0">
                <a:solidFill>
                  <a:schemeClr val="tx1"/>
                </a:solidFill>
                <a:latin typeface="+mn-lt"/>
              </a:rPr>
              <a:t> by </a:t>
            </a:r>
            <a:r>
              <a:rPr lang="pl-PL" sz="2400" dirty="0" err="1">
                <a:solidFill>
                  <a:schemeClr val="tx1"/>
                </a:solidFill>
                <a:latin typeface="+mn-lt"/>
              </a:rPr>
              <a:t>every</a:t>
            </a:r>
            <a:r>
              <a:rPr lang="pl-PL" sz="2400" dirty="0">
                <a:solidFill>
                  <a:schemeClr val="tx1"/>
                </a:solidFill>
                <a:latin typeface="+mn-lt"/>
              </a:rPr>
              <a:t> </a:t>
            </a:r>
            <a:r>
              <a:rPr lang="pl-PL" sz="2400" dirty="0" err="1">
                <a:solidFill>
                  <a:schemeClr val="tx1"/>
                </a:solidFill>
                <a:latin typeface="+mn-lt"/>
              </a:rPr>
              <a:t>employee</a:t>
            </a:r>
            <a:r>
              <a:rPr lang="pl-PL" sz="2400" dirty="0">
                <a:solidFill>
                  <a:schemeClr val="tx1"/>
                </a:solidFill>
                <a:latin typeface="+mn-lt"/>
              </a:rPr>
              <a:t> of the </a:t>
            </a:r>
            <a:r>
              <a:rPr lang="pl-PL" sz="2400" dirty="0" err="1">
                <a:solidFill>
                  <a:schemeClr val="tx1"/>
                </a:solidFill>
                <a:latin typeface="+mn-lt"/>
              </a:rPr>
              <a:t>organization</a:t>
            </a:r>
            <a:endParaRPr lang="pl-PL" sz="2400" dirty="0">
              <a:solidFill>
                <a:schemeClr val="tx1"/>
              </a:solidFill>
              <a:latin typeface="+mn-lt"/>
            </a:endParaRPr>
          </a:p>
        </p:txBody>
      </p:sp>
    </p:spTree>
    <p:extLst>
      <p:ext uri="{BB962C8B-B14F-4D97-AF65-F5344CB8AC3E}">
        <p14:creationId xmlns:p14="http://schemas.microsoft.com/office/powerpoint/2010/main" val="1365414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a:t>
            </a:r>
            <a:r>
              <a:rPr lang="pl-PL" dirty="0">
                <a:solidFill>
                  <a:schemeClr val="tx1"/>
                </a:solidFill>
                <a:latin typeface="+mn-lt"/>
              </a:rPr>
              <a:t> </a:t>
            </a:r>
            <a:r>
              <a:rPr lang="pl-PL" dirty="0" err="1">
                <a:solidFill>
                  <a:schemeClr val="tx1"/>
                </a:solidFill>
                <a:latin typeface="+mn-lt"/>
              </a:rPr>
              <a:t>width</a:t>
            </a:r>
            <a:r>
              <a:rPr lang="pl-PL" dirty="0">
                <a:solidFill>
                  <a:schemeClr val="tx1"/>
                </a:solidFill>
                <a:latin typeface="+mn-lt"/>
              </a:rPr>
              <a:t> </a:t>
            </a:r>
          </a:p>
        </p:txBody>
      </p:sp>
      <p:sp>
        <p:nvSpPr>
          <p:cNvPr id="3" name="Symbol zastępczy zawartości 2"/>
          <p:cNvSpPr>
            <a:spLocks noGrp="1"/>
          </p:cNvSpPr>
          <p:nvPr>
            <p:ph idx="1"/>
          </p:nvPr>
        </p:nvSpPr>
        <p:spPr/>
        <p:txBody>
          <a:bodyPr>
            <a:normAutofit fontScale="77500" lnSpcReduction="20000"/>
          </a:bodyPr>
          <a:lstStyle/>
          <a:p>
            <a:r>
              <a:rPr lang="pl-PL" dirty="0">
                <a:solidFill>
                  <a:schemeClr val="tx1"/>
                </a:solidFill>
                <a:latin typeface="+mn-lt"/>
              </a:rPr>
              <a:t>Too </a:t>
            </a:r>
            <a:r>
              <a:rPr lang="pl-PL" dirty="0" err="1">
                <a:solidFill>
                  <a:schemeClr val="tx1"/>
                </a:solidFill>
                <a:latin typeface="+mn-lt"/>
              </a:rPr>
              <a:t>broad</a:t>
            </a:r>
            <a:r>
              <a:rPr lang="pl-PL" dirty="0">
                <a:solidFill>
                  <a:schemeClr val="tx1"/>
                </a:solidFill>
                <a:latin typeface="+mn-lt"/>
              </a:rPr>
              <a:t> = </a:t>
            </a:r>
            <a:r>
              <a:rPr lang="pl-PL" dirty="0" err="1">
                <a:solidFill>
                  <a:schemeClr val="tx1"/>
                </a:solidFill>
                <a:latin typeface="+mn-lt"/>
              </a:rPr>
              <a:t>meaningless</a:t>
            </a:r>
            <a:r>
              <a:rPr lang="pl-PL" dirty="0">
                <a:solidFill>
                  <a:schemeClr val="tx1"/>
                </a:solidFill>
                <a:latin typeface="+mn-lt"/>
              </a:rPr>
              <a:t> to </a:t>
            </a:r>
            <a:r>
              <a:rPr lang="pl-PL" dirty="0" err="1">
                <a:solidFill>
                  <a:schemeClr val="tx1"/>
                </a:solidFill>
                <a:latin typeface="+mn-lt"/>
              </a:rPr>
              <a:t>readers</a:t>
            </a:r>
            <a:r>
              <a:rPr lang="pl-PL" dirty="0">
                <a:solidFill>
                  <a:schemeClr val="tx1"/>
                </a:solidFill>
                <a:latin typeface="+mn-lt"/>
              </a:rPr>
              <a:t> and to </a:t>
            </a:r>
            <a:r>
              <a:rPr lang="pl-PL" dirty="0" err="1">
                <a:solidFill>
                  <a:schemeClr val="tx1"/>
                </a:solidFill>
                <a:latin typeface="+mn-lt"/>
              </a:rPr>
              <a:t>build</a:t>
            </a:r>
            <a:r>
              <a:rPr lang="pl-PL" dirty="0">
                <a:solidFill>
                  <a:schemeClr val="tx1"/>
                </a:solidFill>
                <a:latin typeface="+mn-lt"/>
              </a:rPr>
              <a:t> upon</a:t>
            </a:r>
          </a:p>
          <a:p>
            <a:r>
              <a:rPr lang="pl-PL" dirty="0">
                <a:solidFill>
                  <a:schemeClr val="tx1"/>
                </a:solidFill>
                <a:latin typeface="+mn-lt"/>
              </a:rPr>
              <a:t>Too </a:t>
            </a:r>
            <a:r>
              <a:rPr lang="pl-PL" dirty="0" err="1">
                <a:solidFill>
                  <a:schemeClr val="tx1"/>
                </a:solidFill>
                <a:latin typeface="+mn-lt"/>
              </a:rPr>
              <a:t>narrow</a:t>
            </a:r>
            <a:r>
              <a:rPr lang="pl-PL" dirty="0">
                <a:solidFill>
                  <a:schemeClr val="tx1"/>
                </a:solidFill>
                <a:latin typeface="+mn-lt"/>
              </a:rPr>
              <a:t> = </a:t>
            </a:r>
            <a:r>
              <a:rPr lang="pl-PL" dirty="0" err="1">
                <a:solidFill>
                  <a:schemeClr val="tx1"/>
                </a:solidFill>
                <a:latin typeface="+mn-lt"/>
              </a:rPr>
              <a:t>constrain</a:t>
            </a:r>
            <a:r>
              <a:rPr lang="pl-PL" dirty="0">
                <a:solidFill>
                  <a:schemeClr val="tx1"/>
                </a:solidFill>
                <a:latin typeface="+mn-lt"/>
              </a:rPr>
              <a:t> the </a:t>
            </a:r>
            <a:r>
              <a:rPr lang="pl-PL" dirty="0" err="1">
                <a:solidFill>
                  <a:schemeClr val="tx1"/>
                </a:solidFill>
                <a:latin typeface="+mn-lt"/>
              </a:rPr>
              <a:t>vision</a:t>
            </a:r>
            <a:r>
              <a:rPr lang="pl-PL" dirty="0">
                <a:solidFill>
                  <a:schemeClr val="tx1"/>
                </a:solidFill>
                <a:latin typeface="+mn-lt"/>
              </a:rPr>
              <a:t> of the </a:t>
            </a:r>
            <a:r>
              <a:rPr lang="pl-PL" dirty="0" err="1">
                <a:solidFill>
                  <a:schemeClr val="tx1"/>
                </a:solidFill>
                <a:latin typeface="+mn-lt"/>
              </a:rPr>
              <a:t>organization</a:t>
            </a:r>
            <a:endParaRPr lang="pl-PL" dirty="0">
              <a:solidFill>
                <a:schemeClr val="tx1"/>
              </a:solidFill>
              <a:latin typeface="+mn-lt"/>
            </a:endParaRPr>
          </a:p>
          <a:p>
            <a:pPr marL="0" indent="0">
              <a:buNone/>
            </a:pPr>
            <a:endParaRPr lang="pl-PL" dirty="0">
              <a:solidFill>
                <a:schemeClr val="tx1"/>
              </a:solidFill>
              <a:latin typeface="+mn-lt"/>
            </a:endParaRPr>
          </a:p>
          <a:p>
            <a:pPr marL="0" indent="0">
              <a:buNone/>
            </a:pPr>
            <a:r>
              <a:rPr lang="pl-PL" dirty="0">
                <a:solidFill>
                  <a:schemeClr val="tx1"/>
                </a:solidFill>
                <a:latin typeface="+mn-lt"/>
              </a:rPr>
              <a:t>„</a:t>
            </a:r>
            <a:r>
              <a:rPr lang="pl-PL" dirty="0" err="1">
                <a:solidFill>
                  <a:schemeClr val="tx1"/>
                </a:solidFill>
                <a:latin typeface="+mn-lt"/>
              </a:rPr>
              <a:t>Make</a:t>
            </a:r>
            <a:r>
              <a:rPr lang="pl-PL" dirty="0">
                <a:solidFill>
                  <a:schemeClr val="tx1"/>
                </a:solidFill>
                <a:latin typeface="+mn-lt"/>
              </a:rPr>
              <a:t> </a:t>
            </a:r>
            <a:r>
              <a:rPr lang="pl-PL" dirty="0" err="1">
                <a:solidFill>
                  <a:schemeClr val="tx1"/>
                </a:solidFill>
                <a:latin typeface="+mn-lt"/>
              </a:rPr>
              <a:t>all</a:t>
            </a:r>
            <a:r>
              <a:rPr lang="pl-PL" dirty="0">
                <a:solidFill>
                  <a:schemeClr val="tx1"/>
                </a:solidFill>
                <a:latin typeface="+mn-lt"/>
              </a:rPr>
              <a:t> </a:t>
            </a:r>
            <a:r>
              <a:rPr lang="pl-PL" dirty="0" err="1">
                <a:solidFill>
                  <a:schemeClr val="tx1"/>
                </a:solidFill>
                <a:latin typeface="+mn-lt"/>
              </a:rPr>
              <a:t>people</a:t>
            </a:r>
            <a:r>
              <a:rPr lang="pl-PL" dirty="0">
                <a:solidFill>
                  <a:schemeClr val="tx1"/>
                </a:solidFill>
                <a:latin typeface="+mn-lt"/>
              </a:rPr>
              <a:t> happy </a:t>
            </a:r>
            <a:r>
              <a:rPr lang="pl-PL" dirty="0" err="1">
                <a:solidFill>
                  <a:schemeClr val="tx1"/>
                </a:solidFill>
                <a:latin typeface="+mn-lt"/>
              </a:rPr>
              <a:t>around</a:t>
            </a:r>
            <a:r>
              <a:rPr lang="pl-PL" dirty="0">
                <a:solidFill>
                  <a:schemeClr val="tx1"/>
                </a:solidFill>
                <a:latin typeface="+mn-lt"/>
              </a:rPr>
              <a:t> the </a:t>
            </a:r>
            <a:r>
              <a:rPr lang="pl-PL" dirty="0" err="1">
                <a:solidFill>
                  <a:schemeClr val="tx1"/>
                </a:solidFill>
                <a:latin typeface="+mn-lt"/>
              </a:rPr>
              <a:t>world</a:t>
            </a:r>
            <a:r>
              <a:rPr lang="pl-PL" dirty="0">
                <a:solidFill>
                  <a:schemeClr val="tx1"/>
                </a:solidFill>
                <a:latin typeface="+mn-lt"/>
              </a:rPr>
              <a:t> by </a:t>
            </a:r>
            <a:r>
              <a:rPr lang="pl-PL" dirty="0" err="1">
                <a:solidFill>
                  <a:schemeClr val="tx1"/>
                </a:solidFill>
                <a:latin typeface="+mn-lt"/>
              </a:rPr>
              <a:t>providing</a:t>
            </a:r>
            <a:r>
              <a:rPr lang="pl-PL" dirty="0">
                <a:solidFill>
                  <a:schemeClr val="tx1"/>
                </a:solidFill>
                <a:latin typeface="+mn-lt"/>
              </a:rPr>
              <a:t> </a:t>
            </a:r>
            <a:r>
              <a:rPr lang="pl-PL" dirty="0" err="1">
                <a:solidFill>
                  <a:schemeClr val="tx1"/>
                </a:solidFill>
                <a:latin typeface="+mn-lt"/>
              </a:rPr>
              <a:t>them</a:t>
            </a:r>
            <a:r>
              <a:rPr lang="pl-PL" dirty="0">
                <a:solidFill>
                  <a:schemeClr val="tx1"/>
                </a:solidFill>
                <a:latin typeface="+mn-lt"/>
              </a:rPr>
              <a:t> with </a:t>
            </a:r>
            <a:r>
              <a:rPr lang="pl-PL" dirty="0" err="1">
                <a:solidFill>
                  <a:schemeClr val="tx1"/>
                </a:solidFill>
                <a:latin typeface="+mn-lt"/>
              </a:rPr>
              <a:t>entertaining</a:t>
            </a:r>
            <a:r>
              <a:rPr lang="pl-PL" dirty="0">
                <a:solidFill>
                  <a:schemeClr val="tx1"/>
                </a:solidFill>
                <a:latin typeface="+mn-lt"/>
              </a:rPr>
              <a:t> products”</a:t>
            </a:r>
          </a:p>
          <a:p>
            <a:pPr marL="0" indent="0">
              <a:buNone/>
            </a:pPr>
            <a:endParaRPr lang="pl-PL" dirty="0">
              <a:solidFill>
                <a:schemeClr val="tx1"/>
              </a:solidFill>
              <a:latin typeface="+mn-lt"/>
            </a:endParaRPr>
          </a:p>
          <a:p>
            <a:pPr marL="0" indent="0">
              <a:buNone/>
            </a:pPr>
            <a:r>
              <a:rPr lang="pl-PL" dirty="0">
                <a:solidFill>
                  <a:schemeClr val="tx1"/>
                </a:solidFill>
                <a:latin typeface="+mn-lt"/>
              </a:rPr>
              <a:t>Sounds nice? Too </a:t>
            </a:r>
            <a:r>
              <a:rPr lang="pl-PL" dirty="0" err="1">
                <a:solidFill>
                  <a:schemeClr val="tx1"/>
                </a:solidFill>
                <a:latin typeface="+mn-lt"/>
              </a:rPr>
              <a:t>broad</a:t>
            </a:r>
            <a:r>
              <a:rPr lang="pl-PL" dirty="0">
                <a:solidFill>
                  <a:schemeClr val="tx1"/>
                </a:solidFill>
                <a:latin typeface="+mn-lt"/>
              </a:rPr>
              <a:t>? </a:t>
            </a:r>
            <a:r>
              <a:rPr lang="pl-PL" dirty="0" err="1">
                <a:solidFill>
                  <a:schemeClr val="tx1"/>
                </a:solidFill>
                <a:latin typeface="+mn-lt"/>
              </a:rPr>
              <a:t>Provides</a:t>
            </a:r>
            <a:r>
              <a:rPr lang="pl-PL" dirty="0">
                <a:solidFill>
                  <a:schemeClr val="tx1"/>
                </a:solidFill>
                <a:latin typeface="+mn-lt"/>
              </a:rPr>
              <a:t> </a:t>
            </a:r>
            <a:r>
              <a:rPr lang="pl-PL" dirty="0" err="1">
                <a:solidFill>
                  <a:schemeClr val="tx1"/>
                </a:solidFill>
                <a:latin typeface="+mn-lt"/>
              </a:rPr>
              <a:t>usefull</a:t>
            </a:r>
            <a:r>
              <a:rPr lang="pl-PL" dirty="0">
                <a:solidFill>
                  <a:schemeClr val="tx1"/>
                </a:solidFill>
                <a:latin typeface="+mn-lt"/>
              </a:rPr>
              <a:t> </a:t>
            </a:r>
            <a:r>
              <a:rPr lang="pl-PL" dirty="0" err="1">
                <a:solidFill>
                  <a:schemeClr val="tx1"/>
                </a:solidFill>
                <a:latin typeface="+mn-lt"/>
              </a:rPr>
              <a:t>information</a:t>
            </a:r>
            <a:r>
              <a:rPr lang="pl-PL" dirty="0">
                <a:solidFill>
                  <a:schemeClr val="tx1"/>
                </a:solidFill>
                <a:latin typeface="+mn-lt"/>
              </a:rPr>
              <a:t>? </a:t>
            </a:r>
          </a:p>
          <a:p>
            <a:pPr marL="0" indent="0">
              <a:buNone/>
            </a:pPr>
            <a:endParaRPr lang="pl-PL" dirty="0">
              <a:solidFill>
                <a:schemeClr val="tx1"/>
              </a:solidFill>
              <a:latin typeface="+mn-lt"/>
            </a:endParaRPr>
          </a:p>
          <a:p>
            <a:pPr marL="0" indent="0">
              <a:buNone/>
            </a:pPr>
            <a:r>
              <a:rPr lang="pl-PL" dirty="0">
                <a:solidFill>
                  <a:schemeClr val="tx1"/>
                </a:solidFill>
                <a:latin typeface="+mn-lt"/>
              </a:rPr>
              <a:t>Not </a:t>
            </a:r>
            <a:r>
              <a:rPr lang="pl-PL" dirty="0" err="1">
                <a:solidFill>
                  <a:schemeClr val="tx1"/>
                </a:solidFill>
                <a:latin typeface="+mn-lt"/>
              </a:rPr>
              <a:t>too</a:t>
            </a:r>
            <a:r>
              <a:rPr lang="pl-PL" dirty="0">
                <a:solidFill>
                  <a:schemeClr val="tx1"/>
                </a:solidFill>
                <a:latin typeface="+mn-lt"/>
              </a:rPr>
              <a:t> </a:t>
            </a:r>
            <a:r>
              <a:rPr lang="pl-PL" dirty="0" err="1">
                <a:solidFill>
                  <a:schemeClr val="tx1"/>
                </a:solidFill>
                <a:latin typeface="+mn-lt"/>
              </a:rPr>
              <a:t>long</a:t>
            </a:r>
            <a:r>
              <a:rPr lang="pl-PL" dirty="0">
                <a:solidFill>
                  <a:schemeClr val="tx1"/>
                </a:solidFill>
                <a:latin typeface="+mn-lt"/>
              </a:rPr>
              <a:t> not </a:t>
            </a:r>
            <a:r>
              <a:rPr lang="pl-PL" dirty="0" err="1">
                <a:solidFill>
                  <a:schemeClr val="tx1"/>
                </a:solidFill>
                <a:latin typeface="+mn-lt"/>
              </a:rPr>
              <a:t>too</a:t>
            </a:r>
            <a:r>
              <a:rPr lang="pl-PL" dirty="0">
                <a:solidFill>
                  <a:schemeClr val="tx1"/>
                </a:solidFill>
                <a:latin typeface="+mn-lt"/>
              </a:rPr>
              <a:t> </a:t>
            </a:r>
            <a:r>
              <a:rPr lang="pl-PL" dirty="0" err="1">
                <a:solidFill>
                  <a:schemeClr val="tx1"/>
                </a:solidFill>
                <a:latin typeface="+mn-lt"/>
              </a:rPr>
              <a:t>short</a:t>
            </a:r>
            <a:r>
              <a:rPr lang="pl-PL" dirty="0">
                <a:solidFill>
                  <a:schemeClr val="tx1"/>
                </a:solidFill>
                <a:latin typeface="+mn-lt"/>
              </a:rPr>
              <a:t> – not </a:t>
            </a:r>
            <a:r>
              <a:rPr lang="pl-PL" dirty="0" err="1">
                <a:solidFill>
                  <a:schemeClr val="tx1"/>
                </a:solidFill>
                <a:latin typeface="+mn-lt"/>
              </a:rPr>
              <a:t>stifle</a:t>
            </a:r>
            <a:r>
              <a:rPr lang="pl-PL" dirty="0">
                <a:solidFill>
                  <a:schemeClr val="tx1"/>
                </a:solidFill>
                <a:latin typeface="+mn-lt"/>
              </a:rPr>
              <a:t> and </a:t>
            </a:r>
            <a:r>
              <a:rPr lang="pl-PL" dirty="0" err="1">
                <a:solidFill>
                  <a:schemeClr val="tx1"/>
                </a:solidFill>
                <a:latin typeface="+mn-lt"/>
              </a:rPr>
              <a:t>organization’s</a:t>
            </a:r>
            <a:r>
              <a:rPr lang="pl-PL" dirty="0">
                <a:solidFill>
                  <a:schemeClr val="tx1"/>
                </a:solidFill>
                <a:latin typeface="+mn-lt"/>
              </a:rPr>
              <a:t> </a:t>
            </a:r>
            <a:r>
              <a:rPr lang="pl-PL" dirty="0" err="1">
                <a:solidFill>
                  <a:schemeClr val="tx1"/>
                </a:solidFill>
                <a:latin typeface="+mn-lt"/>
              </a:rPr>
              <a:t>creativity</a:t>
            </a:r>
            <a:r>
              <a:rPr lang="pl-PL" dirty="0">
                <a:solidFill>
                  <a:schemeClr val="tx1"/>
                </a:solidFill>
                <a:latin typeface="+mn-lt"/>
              </a:rPr>
              <a:t>, </a:t>
            </a:r>
            <a:r>
              <a:rPr lang="pl-PL" dirty="0" err="1">
                <a:solidFill>
                  <a:schemeClr val="tx1"/>
                </a:solidFill>
                <a:latin typeface="+mn-lt"/>
              </a:rPr>
              <a:t>help</a:t>
            </a:r>
            <a:r>
              <a:rPr lang="pl-PL" dirty="0">
                <a:solidFill>
                  <a:schemeClr val="tx1"/>
                </a:solidFill>
                <a:latin typeface="+mn-lt"/>
              </a:rPr>
              <a:t> the firm from not </a:t>
            </a:r>
            <a:r>
              <a:rPr lang="pl-PL" dirty="0" err="1">
                <a:solidFill>
                  <a:schemeClr val="tx1"/>
                </a:solidFill>
                <a:latin typeface="+mn-lt"/>
              </a:rPr>
              <a:t>moving</a:t>
            </a:r>
            <a:r>
              <a:rPr lang="pl-PL" dirty="0">
                <a:solidFill>
                  <a:schemeClr val="tx1"/>
                </a:solidFill>
                <a:latin typeface="+mn-lt"/>
              </a:rPr>
              <a:t> </a:t>
            </a:r>
            <a:r>
              <a:rPr lang="pl-PL" dirty="0" err="1">
                <a:solidFill>
                  <a:schemeClr val="tx1"/>
                </a:solidFill>
                <a:latin typeface="+mn-lt"/>
              </a:rPr>
              <a:t>too</a:t>
            </a:r>
            <a:r>
              <a:rPr lang="pl-PL" dirty="0">
                <a:solidFill>
                  <a:schemeClr val="tx1"/>
                </a:solidFill>
                <a:latin typeface="+mn-lt"/>
              </a:rPr>
              <a:t> far from </a:t>
            </a:r>
            <a:r>
              <a:rPr lang="pl-PL" dirty="0" err="1">
                <a:solidFill>
                  <a:schemeClr val="tx1"/>
                </a:solidFill>
                <a:latin typeface="+mn-lt"/>
              </a:rPr>
              <a:t>its</a:t>
            </a:r>
            <a:r>
              <a:rPr lang="pl-PL" dirty="0">
                <a:solidFill>
                  <a:schemeClr val="tx1"/>
                </a:solidFill>
                <a:latin typeface="+mn-lt"/>
              </a:rPr>
              <a:t> </a:t>
            </a:r>
            <a:r>
              <a:rPr lang="pl-PL" dirty="0" err="1">
                <a:solidFill>
                  <a:schemeClr val="tx1"/>
                </a:solidFill>
                <a:latin typeface="+mn-lt"/>
              </a:rPr>
              <a:t>core</a:t>
            </a:r>
            <a:r>
              <a:rPr lang="pl-PL" dirty="0">
                <a:solidFill>
                  <a:schemeClr val="tx1"/>
                </a:solidFill>
                <a:latin typeface="+mn-lt"/>
              </a:rPr>
              <a:t> </a:t>
            </a:r>
            <a:r>
              <a:rPr lang="pl-PL" dirty="0" err="1">
                <a:solidFill>
                  <a:schemeClr val="tx1"/>
                </a:solidFill>
                <a:latin typeface="+mn-lt"/>
              </a:rPr>
              <a:t>competencies</a:t>
            </a:r>
            <a:r>
              <a:rPr lang="pl-PL" dirty="0">
                <a:solidFill>
                  <a:schemeClr val="tx1"/>
                </a:solidFill>
                <a:latin typeface="+mn-lt"/>
              </a:rPr>
              <a:t>.</a:t>
            </a:r>
          </a:p>
        </p:txBody>
      </p:sp>
    </p:spTree>
    <p:extLst>
      <p:ext uri="{BB962C8B-B14F-4D97-AF65-F5344CB8AC3E}">
        <p14:creationId xmlns:p14="http://schemas.microsoft.com/office/powerpoint/2010/main" val="1403424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a:t>
            </a:r>
            <a:r>
              <a:rPr lang="pl-PL" dirty="0">
                <a:solidFill>
                  <a:schemeClr val="tx1"/>
                </a:solidFill>
                <a:latin typeface="+mn-lt"/>
              </a:rPr>
              <a:t> 	</a:t>
            </a:r>
          </a:p>
        </p:txBody>
      </p:sp>
      <p:sp>
        <p:nvSpPr>
          <p:cNvPr id="3" name="Symbol zastępczy zawartości 2"/>
          <p:cNvSpPr>
            <a:spLocks noGrp="1"/>
          </p:cNvSpPr>
          <p:nvPr>
            <p:ph idx="1"/>
          </p:nvPr>
        </p:nvSpPr>
        <p:spPr/>
        <p:txBody>
          <a:bodyPr/>
          <a:lstStyle/>
          <a:p>
            <a:r>
              <a:rPr lang="pl-PL" dirty="0" err="1">
                <a:solidFill>
                  <a:schemeClr val="tx1"/>
                </a:solidFill>
                <a:latin typeface="+mn-lt"/>
              </a:rPr>
              <a:t>Stable</a:t>
            </a:r>
            <a:r>
              <a:rPr lang="pl-PL" dirty="0">
                <a:solidFill>
                  <a:schemeClr val="tx1"/>
                </a:solidFill>
                <a:latin typeface="+mn-lt"/>
              </a:rPr>
              <a:t> </a:t>
            </a:r>
            <a:r>
              <a:rPr lang="pl-PL" dirty="0" err="1">
                <a:solidFill>
                  <a:schemeClr val="tx1"/>
                </a:solidFill>
                <a:latin typeface="+mn-lt"/>
              </a:rPr>
              <a:t>or</a:t>
            </a:r>
            <a:r>
              <a:rPr lang="pl-PL" dirty="0">
                <a:solidFill>
                  <a:schemeClr val="tx1"/>
                </a:solidFill>
                <a:latin typeface="+mn-lt"/>
              </a:rPr>
              <a:t> </a:t>
            </a:r>
            <a:r>
              <a:rPr lang="pl-PL" dirty="0" err="1">
                <a:solidFill>
                  <a:schemeClr val="tx1"/>
                </a:solidFill>
                <a:latin typeface="+mn-lt"/>
              </a:rPr>
              <a:t>constantly</a:t>
            </a:r>
            <a:r>
              <a:rPr lang="pl-PL" dirty="0">
                <a:solidFill>
                  <a:schemeClr val="tx1"/>
                </a:solidFill>
                <a:latin typeface="+mn-lt"/>
              </a:rPr>
              <a:t> </a:t>
            </a:r>
            <a:r>
              <a:rPr lang="pl-PL" dirty="0" err="1">
                <a:solidFill>
                  <a:schemeClr val="tx1"/>
                </a:solidFill>
                <a:latin typeface="+mn-lt"/>
              </a:rPr>
              <a:t>changing</a:t>
            </a:r>
            <a:r>
              <a:rPr lang="pl-PL" dirty="0">
                <a:solidFill>
                  <a:schemeClr val="tx1"/>
                </a:solidFill>
                <a:latin typeface="+mn-lt"/>
              </a:rPr>
              <a:t>?</a:t>
            </a:r>
          </a:p>
          <a:p>
            <a:endParaRPr lang="pl-PL" dirty="0">
              <a:solidFill>
                <a:schemeClr val="tx1"/>
              </a:solidFill>
              <a:latin typeface="+mn-lt"/>
            </a:endParaRPr>
          </a:p>
        </p:txBody>
      </p:sp>
    </p:spTree>
    <p:extLst>
      <p:ext uri="{BB962C8B-B14F-4D97-AF65-F5344CB8AC3E}">
        <p14:creationId xmlns:p14="http://schemas.microsoft.com/office/powerpoint/2010/main" val="3542437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a:t>
            </a:r>
            <a:r>
              <a:rPr lang="pl-PL" dirty="0">
                <a:solidFill>
                  <a:schemeClr val="tx1"/>
                </a:solidFill>
                <a:latin typeface="+mn-lt"/>
              </a:rPr>
              <a:t> 	</a:t>
            </a:r>
          </a:p>
        </p:txBody>
      </p:sp>
      <p:sp>
        <p:nvSpPr>
          <p:cNvPr id="3" name="Symbol zastępczy zawartości 2"/>
          <p:cNvSpPr>
            <a:spLocks noGrp="1"/>
          </p:cNvSpPr>
          <p:nvPr>
            <p:ph idx="1"/>
          </p:nvPr>
        </p:nvSpPr>
        <p:spPr/>
        <p:txBody>
          <a:bodyPr/>
          <a:lstStyle/>
          <a:p>
            <a:r>
              <a:rPr lang="pl-PL" sz="2400" dirty="0" err="1">
                <a:solidFill>
                  <a:schemeClr val="tx1"/>
                </a:solidFill>
                <a:latin typeface="+mn-lt"/>
              </a:rPr>
              <a:t>Stable</a:t>
            </a:r>
            <a:r>
              <a:rPr lang="pl-PL" sz="2400" dirty="0">
                <a:solidFill>
                  <a:schemeClr val="tx1"/>
                </a:solidFill>
                <a:latin typeface="+mn-lt"/>
              </a:rPr>
              <a:t> </a:t>
            </a:r>
            <a:r>
              <a:rPr lang="pl-PL" sz="2400" dirty="0" err="1">
                <a:solidFill>
                  <a:schemeClr val="tx1"/>
                </a:solidFill>
                <a:latin typeface="+mn-lt"/>
              </a:rPr>
              <a:t>or</a:t>
            </a:r>
            <a:r>
              <a:rPr lang="pl-PL" sz="2400" dirty="0">
                <a:solidFill>
                  <a:schemeClr val="tx1"/>
                </a:solidFill>
                <a:latin typeface="+mn-lt"/>
              </a:rPr>
              <a:t> </a:t>
            </a:r>
            <a:r>
              <a:rPr lang="pl-PL" sz="2400" dirty="0" err="1">
                <a:solidFill>
                  <a:schemeClr val="tx1"/>
                </a:solidFill>
                <a:latin typeface="+mn-lt"/>
              </a:rPr>
              <a:t>constantly</a:t>
            </a:r>
            <a:r>
              <a:rPr lang="pl-PL" sz="2400" dirty="0">
                <a:solidFill>
                  <a:schemeClr val="tx1"/>
                </a:solidFill>
                <a:latin typeface="+mn-lt"/>
              </a:rPr>
              <a:t> </a:t>
            </a:r>
            <a:r>
              <a:rPr lang="pl-PL" sz="2400" dirty="0" err="1">
                <a:solidFill>
                  <a:schemeClr val="tx1"/>
                </a:solidFill>
                <a:latin typeface="+mn-lt"/>
              </a:rPr>
              <a:t>changing</a:t>
            </a:r>
            <a:r>
              <a:rPr lang="pl-PL" sz="2400" dirty="0">
                <a:solidFill>
                  <a:schemeClr val="tx1"/>
                </a:solidFill>
                <a:latin typeface="+mn-lt"/>
              </a:rPr>
              <a:t>?</a:t>
            </a:r>
          </a:p>
          <a:p>
            <a:r>
              <a:rPr lang="pl-PL" sz="2400" dirty="0" err="1">
                <a:solidFill>
                  <a:schemeClr val="tx1"/>
                </a:solidFill>
                <a:latin typeface="+mn-lt"/>
              </a:rPr>
              <a:t>Goals</a:t>
            </a:r>
            <a:r>
              <a:rPr lang="pl-PL" sz="2400" dirty="0">
                <a:solidFill>
                  <a:schemeClr val="tx1"/>
                </a:solidFill>
                <a:latin typeface="+mn-lt"/>
              </a:rPr>
              <a:t>, </a:t>
            </a:r>
            <a:r>
              <a:rPr lang="pl-PL" sz="2400" dirty="0" err="1">
                <a:solidFill>
                  <a:schemeClr val="tx1"/>
                </a:solidFill>
                <a:latin typeface="+mn-lt"/>
              </a:rPr>
              <a:t>objectives</a:t>
            </a:r>
            <a:r>
              <a:rPr lang="pl-PL" sz="2400" dirty="0">
                <a:solidFill>
                  <a:schemeClr val="tx1"/>
                </a:solidFill>
                <a:latin typeface="+mn-lt"/>
              </a:rPr>
              <a:t>, marketing </a:t>
            </a:r>
            <a:r>
              <a:rPr lang="pl-PL" sz="2400" dirty="0" err="1">
                <a:solidFill>
                  <a:schemeClr val="tx1"/>
                </a:solidFill>
                <a:latin typeface="+mn-lt"/>
              </a:rPr>
              <a:t>plans</a:t>
            </a:r>
            <a:r>
              <a:rPr lang="pl-PL" sz="2400" dirty="0">
                <a:solidFill>
                  <a:schemeClr val="tx1"/>
                </a:solidFill>
                <a:latin typeface="+mn-lt"/>
              </a:rPr>
              <a:t> -&gt; </a:t>
            </a:r>
            <a:r>
              <a:rPr lang="pl-PL" sz="2400" dirty="0" err="1">
                <a:solidFill>
                  <a:schemeClr val="tx1"/>
                </a:solidFill>
                <a:latin typeface="+mn-lt"/>
              </a:rPr>
              <a:t>change</a:t>
            </a:r>
            <a:r>
              <a:rPr lang="pl-PL" sz="2400" dirty="0">
                <a:solidFill>
                  <a:schemeClr val="tx1"/>
                </a:solidFill>
                <a:latin typeface="+mn-lt"/>
              </a:rPr>
              <a:t> </a:t>
            </a:r>
            <a:r>
              <a:rPr lang="pl-PL" sz="2400" dirty="0" err="1">
                <a:solidFill>
                  <a:schemeClr val="tx1"/>
                </a:solidFill>
                <a:latin typeface="+mn-lt"/>
              </a:rPr>
              <a:t>over</a:t>
            </a:r>
            <a:r>
              <a:rPr lang="pl-PL" sz="2400" dirty="0">
                <a:solidFill>
                  <a:schemeClr val="tx1"/>
                </a:solidFill>
                <a:latin typeface="+mn-lt"/>
              </a:rPr>
              <a:t> </a:t>
            </a:r>
            <a:r>
              <a:rPr lang="pl-PL" sz="2400" dirty="0" err="1">
                <a:solidFill>
                  <a:schemeClr val="tx1"/>
                </a:solidFill>
                <a:latin typeface="+mn-lt"/>
              </a:rPr>
              <a:t>time</a:t>
            </a:r>
            <a:r>
              <a:rPr lang="pl-PL" sz="2400" dirty="0">
                <a:solidFill>
                  <a:schemeClr val="tx1"/>
                </a:solidFill>
                <a:latin typeface="+mn-lt"/>
              </a:rPr>
              <a:t>, </a:t>
            </a:r>
            <a:r>
              <a:rPr lang="pl-PL" sz="2400" dirty="0" err="1">
                <a:solidFill>
                  <a:schemeClr val="tx1"/>
                </a:solidFill>
                <a:latin typeface="+mn-lt"/>
              </a:rPr>
              <a:t>annualy</a:t>
            </a:r>
            <a:r>
              <a:rPr lang="pl-PL" sz="2400" dirty="0">
                <a:solidFill>
                  <a:schemeClr val="tx1"/>
                </a:solidFill>
                <a:latin typeface="+mn-lt"/>
              </a:rPr>
              <a:t>, </a:t>
            </a:r>
            <a:r>
              <a:rPr lang="pl-PL" sz="2400" dirty="0" err="1">
                <a:solidFill>
                  <a:schemeClr val="tx1"/>
                </a:solidFill>
                <a:latin typeface="+mn-lt"/>
              </a:rPr>
              <a:t>quarterly</a:t>
            </a:r>
            <a:endParaRPr lang="pl-PL" sz="2400" dirty="0">
              <a:solidFill>
                <a:schemeClr val="tx1"/>
              </a:solidFill>
              <a:latin typeface="+mn-lt"/>
            </a:endParaRPr>
          </a:p>
          <a:p>
            <a:r>
              <a:rPr lang="pl-PL" sz="2400" dirty="0" err="1">
                <a:solidFill>
                  <a:schemeClr val="tx1"/>
                </a:solidFill>
                <a:latin typeface="+mn-lt"/>
              </a:rPr>
              <a:t>Mission</a:t>
            </a:r>
            <a:r>
              <a:rPr lang="pl-PL" sz="2400" dirty="0">
                <a:solidFill>
                  <a:schemeClr val="tx1"/>
                </a:solidFill>
                <a:latin typeface="+mn-lt"/>
              </a:rPr>
              <a:t> </a:t>
            </a:r>
            <a:r>
              <a:rPr lang="pl-PL" sz="2400" dirty="0" err="1">
                <a:solidFill>
                  <a:schemeClr val="tx1"/>
                </a:solidFill>
                <a:latin typeface="+mn-lt"/>
              </a:rPr>
              <a:t>changes</a:t>
            </a:r>
            <a:r>
              <a:rPr lang="pl-PL" sz="2400" dirty="0">
                <a:solidFill>
                  <a:schemeClr val="tx1"/>
                </a:solidFill>
                <a:latin typeface="+mn-lt"/>
              </a:rPr>
              <a:t> - &gt; </a:t>
            </a:r>
            <a:r>
              <a:rPr lang="pl-PL" sz="2400" dirty="0" err="1">
                <a:solidFill>
                  <a:schemeClr val="tx1"/>
                </a:solidFill>
                <a:latin typeface="+mn-lt"/>
              </a:rPr>
              <a:t>everthing</a:t>
            </a:r>
            <a:r>
              <a:rPr lang="pl-PL" sz="2400" dirty="0">
                <a:solidFill>
                  <a:schemeClr val="tx1"/>
                </a:solidFill>
                <a:latin typeface="+mn-lt"/>
              </a:rPr>
              <a:t> </a:t>
            </a:r>
            <a:r>
              <a:rPr lang="pl-PL" sz="2400" dirty="0" err="1">
                <a:solidFill>
                  <a:schemeClr val="tx1"/>
                </a:solidFill>
                <a:latin typeface="+mn-lt"/>
              </a:rPr>
              <a:t>else</a:t>
            </a:r>
            <a:r>
              <a:rPr lang="pl-PL" sz="2400" dirty="0">
                <a:solidFill>
                  <a:schemeClr val="tx1"/>
                </a:solidFill>
                <a:latin typeface="+mn-lt"/>
              </a:rPr>
              <a:t> mus </a:t>
            </a:r>
            <a:r>
              <a:rPr lang="pl-PL" sz="2400" dirty="0" err="1">
                <a:solidFill>
                  <a:schemeClr val="tx1"/>
                </a:solidFill>
                <a:latin typeface="+mn-lt"/>
              </a:rPr>
              <a:t>change</a:t>
            </a:r>
            <a:r>
              <a:rPr lang="pl-PL" sz="2400" dirty="0">
                <a:solidFill>
                  <a:schemeClr val="tx1"/>
                </a:solidFill>
                <a:latin typeface="+mn-lt"/>
              </a:rPr>
              <a:t> as </a:t>
            </a:r>
            <a:r>
              <a:rPr lang="pl-PL" sz="2400" dirty="0" err="1">
                <a:solidFill>
                  <a:schemeClr val="tx1"/>
                </a:solidFill>
                <a:latin typeface="+mn-lt"/>
              </a:rPr>
              <a:t>well</a:t>
            </a:r>
            <a:endParaRPr lang="pl-PL" sz="2400" dirty="0">
              <a:solidFill>
                <a:schemeClr val="tx1"/>
              </a:solidFill>
              <a:latin typeface="+mn-lt"/>
            </a:endParaRPr>
          </a:p>
          <a:p>
            <a:r>
              <a:rPr lang="pl-PL" sz="2400" dirty="0" err="1">
                <a:solidFill>
                  <a:schemeClr val="tx1"/>
                </a:solidFill>
                <a:latin typeface="+mn-lt"/>
              </a:rPr>
              <a:t>When</a:t>
            </a:r>
            <a:r>
              <a:rPr lang="pl-PL" sz="2400" dirty="0">
                <a:solidFill>
                  <a:schemeClr val="tx1"/>
                </a:solidFill>
                <a:latin typeface="+mn-lt"/>
              </a:rPr>
              <a:t> to </a:t>
            </a:r>
            <a:r>
              <a:rPr lang="pl-PL" sz="2400" dirty="0" err="1">
                <a:solidFill>
                  <a:schemeClr val="tx1"/>
                </a:solidFill>
                <a:latin typeface="+mn-lt"/>
              </a:rPr>
              <a:t>change</a:t>
            </a:r>
            <a:r>
              <a:rPr lang="pl-PL" sz="2400" dirty="0">
                <a:solidFill>
                  <a:schemeClr val="tx1"/>
                </a:solidFill>
                <a:latin typeface="+mn-lt"/>
              </a:rPr>
              <a:t> a </a:t>
            </a:r>
            <a:r>
              <a:rPr lang="pl-PL" sz="2400" dirty="0" err="1">
                <a:solidFill>
                  <a:schemeClr val="tx1"/>
                </a:solidFill>
                <a:latin typeface="+mn-lt"/>
              </a:rPr>
              <a:t>mission</a:t>
            </a:r>
            <a:r>
              <a:rPr lang="pl-PL" sz="2400" dirty="0">
                <a:solidFill>
                  <a:schemeClr val="tx1"/>
                </a:solidFill>
                <a:latin typeface="+mn-lt"/>
              </a:rPr>
              <a:t> </a:t>
            </a:r>
            <a:r>
              <a:rPr lang="pl-PL" sz="2400" dirty="0" err="1">
                <a:solidFill>
                  <a:schemeClr val="tx1"/>
                </a:solidFill>
                <a:latin typeface="+mn-lt"/>
              </a:rPr>
              <a:t>statement</a:t>
            </a:r>
            <a:r>
              <a:rPr lang="pl-PL" sz="2400" dirty="0">
                <a:solidFill>
                  <a:schemeClr val="tx1"/>
                </a:solidFill>
                <a:latin typeface="+mn-lt"/>
              </a:rPr>
              <a:t>?</a:t>
            </a:r>
          </a:p>
          <a:p>
            <a:pPr lvl="1"/>
            <a:r>
              <a:rPr lang="pl-PL" sz="2400" dirty="0">
                <a:solidFill>
                  <a:schemeClr val="tx1"/>
                </a:solidFill>
                <a:latin typeface="+mn-lt"/>
              </a:rPr>
              <a:t>No </a:t>
            </a:r>
            <a:r>
              <a:rPr lang="pl-PL" sz="2400" dirty="0" err="1">
                <a:solidFill>
                  <a:schemeClr val="tx1"/>
                </a:solidFill>
                <a:latin typeface="+mn-lt"/>
              </a:rPr>
              <a:t>longer</a:t>
            </a:r>
            <a:r>
              <a:rPr lang="pl-PL" sz="2400" dirty="0">
                <a:solidFill>
                  <a:schemeClr val="tx1"/>
                </a:solidFill>
                <a:latin typeface="+mn-lt"/>
              </a:rPr>
              <a:t> in </a:t>
            </a:r>
            <a:r>
              <a:rPr lang="pl-PL" sz="2400" dirty="0" err="1">
                <a:solidFill>
                  <a:schemeClr val="tx1"/>
                </a:solidFill>
                <a:latin typeface="+mn-lt"/>
              </a:rPr>
              <a:t>sync</a:t>
            </a:r>
            <a:r>
              <a:rPr lang="pl-PL" sz="2400" dirty="0">
                <a:solidFill>
                  <a:schemeClr val="tx1"/>
                </a:solidFill>
                <a:latin typeface="+mn-lt"/>
              </a:rPr>
              <a:t> with the </a:t>
            </a:r>
            <a:r>
              <a:rPr lang="pl-PL" sz="2400" dirty="0" err="1">
                <a:solidFill>
                  <a:schemeClr val="tx1"/>
                </a:solidFill>
                <a:latin typeface="+mn-lt"/>
              </a:rPr>
              <a:t>firm’s</a:t>
            </a:r>
            <a:r>
              <a:rPr lang="pl-PL" sz="2400" dirty="0">
                <a:solidFill>
                  <a:schemeClr val="tx1"/>
                </a:solidFill>
                <a:latin typeface="+mn-lt"/>
              </a:rPr>
              <a:t> </a:t>
            </a:r>
            <a:r>
              <a:rPr lang="pl-PL" sz="2400" dirty="0" err="1">
                <a:solidFill>
                  <a:schemeClr val="tx1"/>
                </a:solidFill>
                <a:latin typeface="+mn-lt"/>
              </a:rPr>
              <a:t>capabilities</a:t>
            </a:r>
            <a:r>
              <a:rPr lang="pl-PL" sz="2400" dirty="0">
                <a:solidFill>
                  <a:schemeClr val="tx1"/>
                </a:solidFill>
                <a:latin typeface="+mn-lt"/>
              </a:rPr>
              <a:t> </a:t>
            </a:r>
          </a:p>
          <a:p>
            <a:pPr lvl="1"/>
            <a:r>
              <a:rPr lang="pl-PL" sz="2400" dirty="0" err="1">
                <a:solidFill>
                  <a:schemeClr val="tx1"/>
                </a:solidFill>
                <a:latin typeface="+mn-lt"/>
              </a:rPr>
              <a:t>Competitiors</a:t>
            </a:r>
            <a:r>
              <a:rPr lang="pl-PL" sz="2400" dirty="0">
                <a:solidFill>
                  <a:schemeClr val="tx1"/>
                </a:solidFill>
                <a:latin typeface="+mn-lt"/>
              </a:rPr>
              <a:t> </a:t>
            </a:r>
            <a:r>
              <a:rPr lang="pl-PL" sz="2400" dirty="0" err="1">
                <a:solidFill>
                  <a:schemeClr val="tx1"/>
                </a:solidFill>
                <a:latin typeface="+mn-lt"/>
              </a:rPr>
              <a:t>push</a:t>
            </a:r>
            <a:r>
              <a:rPr lang="pl-PL" sz="2400" dirty="0">
                <a:solidFill>
                  <a:schemeClr val="tx1"/>
                </a:solidFill>
                <a:latin typeface="+mn-lt"/>
              </a:rPr>
              <a:t> the firm from a market</a:t>
            </a:r>
          </a:p>
          <a:p>
            <a:pPr lvl="1"/>
            <a:r>
              <a:rPr lang="pl-PL" sz="2400" dirty="0">
                <a:solidFill>
                  <a:schemeClr val="tx1"/>
                </a:solidFill>
                <a:latin typeface="+mn-lt"/>
              </a:rPr>
              <a:t>New </a:t>
            </a:r>
            <a:r>
              <a:rPr lang="pl-PL" sz="2400" dirty="0" err="1">
                <a:solidFill>
                  <a:schemeClr val="tx1"/>
                </a:solidFill>
                <a:latin typeface="+mn-lt"/>
              </a:rPr>
              <a:t>technology</a:t>
            </a:r>
            <a:r>
              <a:rPr lang="pl-PL" sz="2400" dirty="0">
                <a:solidFill>
                  <a:schemeClr val="tx1"/>
                </a:solidFill>
                <a:latin typeface="+mn-lt"/>
              </a:rPr>
              <a:t> </a:t>
            </a:r>
            <a:r>
              <a:rPr lang="pl-PL" sz="2400" dirty="0" err="1">
                <a:solidFill>
                  <a:schemeClr val="tx1"/>
                </a:solidFill>
                <a:latin typeface="+mn-lt"/>
              </a:rPr>
              <a:t>changes</a:t>
            </a:r>
            <a:r>
              <a:rPr lang="pl-PL" sz="2400" dirty="0">
                <a:solidFill>
                  <a:schemeClr val="tx1"/>
                </a:solidFill>
                <a:latin typeface="+mn-lt"/>
              </a:rPr>
              <a:t> </a:t>
            </a:r>
            <a:r>
              <a:rPr lang="pl-PL" sz="2400" dirty="0" err="1">
                <a:solidFill>
                  <a:schemeClr val="tx1"/>
                </a:solidFill>
                <a:latin typeface="+mn-lt"/>
              </a:rPr>
              <a:t>customer</a:t>
            </a:r>
            <a:r>
              <a:rPr lang="pl-PL" sz="2400" dirty="0">
                <a:solidFill>
                  <a:schemeClr val="tx1"/>
                </a:solidFill>
                <a:latin typeface="+mn-lt"/>
              </a:rPr>
              <a:t> </a:t>
            </a:r>
            <a:r>
              <a:rPr lang="pl-PL" sz="2400" dirty="0" err="1">
                <a:solidFill>
                  <a:schemeClr val="tx1"/>
                </a:solidFill>
                <a:latin typeface="+mn-lt"/>
              </a:rPr>
              <a:t>needs</a:t>
            </a:r>
            <a:endParaRPr lang="pl-PL" sz="2400" dirty="0">
              <a:solidFill>
                <a:schemeClr val="tx1"/>
              </a:solidFill>
              <a:latin typeface="+mn-lt"/>
            </a:endParaRPr>
          </a:p>
          <a:p>
            <a:pPr lvl="1"/>
            <a:r>
              <a:rPr lang="pl-PL" sz="2400" dirty="0">
                <a:solidFill>
                  <a:schemeClr val="tx1"/>
                </a:solidFill>
                <a:latin typeface="+mn-lt"/>
              </a:rPr>
              <a:t>New </a:t>
            </a:r>
            <a:r>
              <a:rPr lang="pl-PL" sz="2400" dirty="0" err="1">
                <a:solidFill>
                  <a:schemeClr val="tx1"/>
                </a:solidFill>
                <a:latin typeface="+mn-lt"/>
              </a:rPr>
              <a:t>opportunity</a:t>
            </a:r>
            <a:r>
              <a:rPr lang="pl-PL" sz="2400" dirty="0">
                <a:solidFill>
                  <a:schemeClr val="tx1"/>
                </a:solidFill>
                <a:latin typeface="+mn-lt"/>
              </a:rPr>
              <a:t> </a:t>
            </a:r>
            <a:r>
              <a:rPr lang="pl-PL" sz="2400" dirty="0" err="1">
                <a:solidFill>
                  <a:schemeClr val="tx1"/>
                </a:solidFill>
                <a:latin typeface="+mn-lt"/>
              </a:rPr>
              <a:t>matching</a:t>
            </a:r>
            <a:r>
              <a:rPr lang="pl-PL" sz="2400" dirty="0">
                <a:solidFill>
                  <a:schemeClr val="tx1"/>
                </a:solidFill>
                <a:latin typeface="+mn-lt"/>
              </a:rPr>
              <a:t> the </a:t>
            </a:r>
            <a:r>
              <a:rPr lang="pl-PL" sz="2400" dirty="0" err="1">
                <a:solidFill>
                  <a:schemeClr val="tx1"/>
                </a:solidFill>
                <a:latin typeface="+mn-lt"/>
              </a:rPr>
              <a:t>strengths</a:t>
            </a:r>
            <a:r>
              <a:rPr lang="pl-PL" sz="2400" dirty="0">
                <a:solidFill>
                  <a:schemeClr val="tx1"/>
                </a:solidFill>
                <a:latin typeface="+mn-lt"/>
              </a:rPr>
              <a:t> and </a:t>
            </a:r>
            <a:r>
              <a:rPr lang="pl-PL" sz="2400" dirty="0" err="1">
                <a:solidFill>
                  <a:schemeClr val="tx1"/>
                </a:solidFill>
                <a:latin typeface="+mn-lt"/>
              </a:rPr>
              <a:t>expertise</a:t>
            </a:r>
            <a:r>
              <a:rPr lang="pl-PL" sz="2400" dirty="0">
                <a:solidFill>
                  <a:schemeClr val="tx1"/>
                </a:solidFill>
                <a:latin typeface="+mn-lt"/>
              </a:rPr>
              <a:t>. </a:t>
            </a:r>
          </a:p>
          <a:p>
            <a:endParaRPr lang="pl-PL" dirty="0">
              <a:solidFill>
                <a:schemeClr val="tx1"/>
              </a:solidFill>
              <a:latin typeface="+mn-lt"/>
            </a:endParaRPr>
          </a:p>
        </p:txBody>
      </p:sp>
    </p:spTree>
    <p:extLst>
      <p:ext uri="{BB962C8B-B14F-4D97-AF65-F5344CB8AC3E}">
        <p14:creationId xmlns:p14="http://schemas.microsoft.com/office/powerpoint/2010/main" val="377120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4099" name="Rectangle 2"/>
          <p:cNvSpPr>
            <a:spLocks noGrp="1" noChangeArrowheads="1"/>
          </p:cNvSpPr>
          <p:nvPr>
            <p:ph type="title"/>
          </p:nvPr>
        </p:nvSpPr>
        <p:spPr/>
        <p:txBody>
          <a:bodyPr/>
          <a:lstStyle/>
          <a:p>
            <a:pPr eaLnBrk="1" hangingPunct="1"/>
            <a:r>
              <a:rPr lang="pl-PL" sz="4000" b="1" dirty="0">
                <a:solidFill>
                  <a:schemeClr val="tx1"/>
                </a:solidFill>
                <a:latin typeface="+mn-lt"/>
              </a:rPr>
              <a:t>Planning in management</a:t>
            </a:r>
          </a:p>
        </p:txBody>
      </p:sp>
      <p:sp>
        <p:nvSpPr>
          <p:cNvPr id="4100" name="Rectangle 3"/>
          <p:cNvSpPr>
            <a:spLocks noGrp="1" noChangeArrowheads="1"/>
          </p:cNvSpPr>
          <p:nvPr>
            <p:ph type="body" idx="1"/>
          </p:nvPr>
        </p:nvSpPr>
        <p:spPr/>
        <p:txBody>
          <a:bodyPr/>
          <a:lstStyle/>
          <a:p>
            <a:pPr marL="571500" indent="-571500" eaLnBrk="1" hangingPunct="1"/>
            <a:r>
              <a:rPr lang="pl-PL" b="1" dirty="0" err="1">
                <a:solidFill>
                  <a:schemeClr val="tx1"/>
                </a:solidFill>
                <a:latin typeface="+mn-lt"/>
              </a:rPr>
              <a:t>Goals</a:t>
            </a:r>
            <a:r>
              <a:rPr lang="pl-PL" b="1" dirty="0">
                <a:solidFill>
                  <a:schemeClr val="tx1"/>
                </a:solidFill>
                <a:latin typeface="+mn-lt"/>
              </a:rPr>
              <a:t> and </a:t>
            </a:r>
            <a:r>
              <a:rPr lang="pl-PL" b="1" dirty="0" err="1">
                <a:solidFill>
                  <a:schemeClr val="tx1"/>
                </a:solidFill>
                <a:latin typeface="+mn-lt"/>
              </a:rPr>
              <a:t>methods</a:t>
            </a:r>
            <a:r>
              <a:rPr lang="pl-PL" b="1" dirty="0">
                <a:solidFill>
                  <a:schemeClr val="tx1"/>
                </a:solidFill>
                <a:latin typeface="+mn-lt"/>
              </a:rPr>
              <a:t>   </a:t>
            </a:r>
          </a:p>
          <a:p>
            <a:pPr marL="571500" indent="-571500" eaLnBrk="1" hangingPunct="1"/>
            <a:r>
              <a:rPr lang="en-US" b="1" dirty="0">
                <a:solidFill>
                  <a:schemeClr val="tx1"/>
                </a:solidFill>
                <a:latin typeface="+mn-lt"/>
              </a:rPr>
              <a:t>The </a:t>
            </a:r>
            <a:r>
              <a:rPr lang="pl-PL" b="1" dirty="0">
                <a:solidFill>
                  <a:schemeClr val="tx1"/>
                </a:solidFill>
                <a:latin typeface="+mn-lt"/>
              </a:rPr>
              <a:t>essence</a:t>
            </a:r>
            <a:r>
              <a:rPr lang="en-US" b="1" dirty="0">
                <a:solidFill>
                  <a:schemeClr val="tx1"/>
                </a:solidFill>
                <a:latin typeface="+mn-lt"/>
              </a:rPr>
              <a:t> of planning</a:t>
            </a:r>
          </a:p>
          <a:p>
            <a:pPr marL="571500" indent="-571500" eaLnBrk="1" hangingPunct="1"/>
            <a:r>
              <a:rPr lang="en-US" b="1" dirty="0">
                <a:solidFill>
                  <a:schemeClr val="tx1"/>
                </a:solidFill>
                <a:latin typeface="+mn-lt"/>
              </a:rPr>
              <a:t>Management</a:t>
            </a:r>
            <a:r>
              <a:rPr lang="pl-PL" b="1" dirty="0">
                <a:solidFill>
                  <a:schemeClr val="tx1"/>
                </a:solidFill>
                <a:latin typeface="+mn-lt"/>
              </a:rPr>
              <a:t> B</a:t>
            </a:r>
            <a:r>
              <a:rPr lang="en-US" b="1" dirty="0">
                <a:solidFill>
                  <a:schemeClr val="tx1"/>
                </a:solidFill>
                <a:latin typeface="+mn-lt"/>
              </a:rPr>
              <a:t>y </a:t>
            </a:r>
            <a:r>
              <a:rPr lang="pl-PL" b="1" dirty="0">
                <a:solidFill>
                  <a:schemeClr val="tx1"/>
                </a:solidFill>
                <a:latin typeface="+mn-lt"/>
              </a:rPr>
              <a:t>O</a:t>
            </a:r>
            <a:r>
              <a:rPr lang="en-US" b="1" dirty="0" err="1">
                <a:solidFill>
                  <a:schemeClr val="tx1"/>
                </a:solidFill>
                <a:latin typeface="+mn-lt"/>
              </a:rPr>
              <a:t>bjectives</a:t>
            </a:r>
            <a:r>
              <a:rPr lang="en-US" b="1" dirty="0">
                <a:solidFill>
                  <a:schemeClr val="tx1"/>
                </a:solidFill>
                <a:latin typeface="+mn-lt"/>
              </a:rPr>
              <a:t> (</a:t>
            </a:r>
            <a:r>
              <a:rPr lang="pl-PL" b="1" dirty="0">
                <a:solidFill>
                  <a:schemeClr val="tx1"/>
                </a:solidFill>
                <a:latin typeface="+mn-lt"/>
              </a:rPr>
              <a:t>MBO</a:t>
            </a:r>
            <a:r>
              <a:rPr lang="en-US" b="1" dirty="0">
                <a:solidFill>
                  <a:schemeClr val="tx1"/>
                </a:solidFill>
                <a:latin typeface="+mn-lt"/>
              </a:rPr>
              <a:t>)</a:t>
            </a:r>
          </a:p>
          <a:p>
            <a:pPr marL="571500" indent="-571500" eaLnBrk="1" hangingPunct="1"/>
            <a:r>
              <a:rPr lang="en-US" b="1" dirty="0">
                <a:solidFill>
                  <a:schemeClr val="tx1"/>
                </a:solidFill>
                <a:latin typeface="+mn-lt"/>
              </a:rPr>
              <a:t>Planning procedure</a:t>
            </a:r>
          </a:p>
          <a:p>
            <a:pPr marL="571500" indent="-571500" eaLnBrk="1" hangingPunct="1"/>
            <a:r>
              <a:rPr lang="en-US" b="1" dirty="0">
                <a:solidFill>
                  <a:schemeClr val="tx1"/>
                </a:solidFill>
                <a:latin typeface="+mn-lt"/>
              </a:rPr>
              <a:t>Types of plans</a:t>
            </a:r>
          </a:p>
          <a:p>
            <a:pPr marL="571500" indent="-571500" eaLnBrk="1" hangingPunct="1"/>
            <a:r>
              <a:rPr lang="pl-PL" b="1" dirty="0">
                <a:solidFill>
                  <a:schemeClr val="tx1"/>
                </a:solidFill>
                <a:latin typeface="+mn-lt"/>
              </a:rPr>
              <a:t>B</a:t>
            </a:r>
            <a:r>
              <a:rPr lang="en-US" b="1" dirty="0" err="1">
                <a:solidFill>
                  <a:schemeClr val="tx1"/>
                </a:solidFill>
                <a:latin typeface="+mn-lt"/>
              </a:rPr>
              <a:t>arriers</a:t>
            </a:r>
            <a:r>
              <a:rPr lang="pl-PL" b="1" dirty="0">
                <a:solidFill>
                  <a:schemeClr val="tx1"/>
                </a:solidFill>
                <a:latin typeface="+mn-lt"/>
              </a:rPr>
              <a:t> to </a:t>
            </a:r>
            <a:r>
              <a:rPr lang="pl-PL" b="1" dirty="0" err="1">
                <a:solidFill>
                  <a:schemeClr val="tx1"/>
                </a:solidFill>
                <a:latin typeface="+mn-lt"/>
              </a:rPr>
              <a:t>planning</a:t>
            </a:r>
            <a:endParaRPr lang="pl-PL" b="1" dirty="0">
              <a:solidFill>
                <a:schemeClr val="tx1"/>
              </a:solidFill>
              <a:latin typeface="+mn-lt"/>
            </a:endParaRPr>
          </a:p>
        </p:txBody>
      </p:sp>
      <p:sp>
        <p:nvSpPr>
          <p:cNvPr id="3" name="Symbol zastępczy numeru slajdu 2"/>
          <p:cNvSpPr>
            <a:spLocks noGrp="1"/>
          </p:cNvSpPr>
          <p:nvPr>
            <p:ph type="sldNum" sz="quarter" idx="12"/>
          </p:nvPr>
        </p:nvSpPr>
        <p:spPr/>
        <p:txBody>
          <a:bodyPr/>
          <a:lstStyle/>
          <a:p>
            <a:pPr>
              <a:defRPr/>
            </a:pPr>
            <a:fld id="{1FA68D42-7256-4748-8276-ED230C238305}" type="slidenum">
              <a:rPr lang="pl-PL" altLang="en-US" smtClean="0"/>
              <a:pPr>
                <a:defRPr/>
              </a:pPr>
              <a:t>2</a:t>
            </a:fld>
            <a:endParaRPr lang="pl-PL" altLang="en-US"/>
          </a:p>
        </p:txBody>
      </p:sp>
    </p:spTree>
    <p:extLst>
      <p:ext uri="{BB962C8B-B14F-4D97-AF65-F5344CB8AC3E}">
        <p14:creationId xmlns:p14="http://schemas.microsoft.com/office/powerpoint/2010/main" val="369767245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solidFill>
                  <a:schemeClr val="tx1"/>
                </a:solidFill>
                <a:latin typeface="+mn-lt"/>
              </a:rPr>
              <a:t>Customer-Focused</a:t>
            </a:r>
            <a:r>
              <a:rPr lang="pl-PL" dirty="0">
                <a:solidFill>
                  <a:schemeClr val="tx1"/>
                </a:solidFill>
                <a:latin typeface="+mn-lt"/>
              </a:rPr>
              <a:t> </a:t>
            </a:r>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Statements</a:t>
            </a:r>
            <a:r>
              <a:rPr lang="pl-PL" dirty="0">
                <a:solidFill>
                  <a:schemeClr val="tx1"/>
                </a:solidFill>
                <a:latin typeface="+mn-lt"/>
              </a:rPr>
              <a:t> </a:t>
            </a:r>
          </a:p>
        </p:txBody>
      </p:sp>
      <p:sp>
        <p:nvSpPr>
          <p:cNvPr id="3" name="Symbol zastępczy zawartości 2"/>
          <p:cNvSpPr>
            <a:spLocks noGrp="1"/>
          </p:cNvSpPr>
          <p:nvPr>
            <p:ph idx="1"/>
          </p:nvPr>
        </p:nvSpPr>
        <p:spPr/>
        <p:txBody>
          <a:bodyPr/>
          <a:lstStyle/>
          <a:p>
            <a:pPr marL="0" indent="0">
              <a:buNone/>
            </a:pPr>
            <a:r>
              <a:rPr lang="pl-PL" dirty="0" err="1">
                <a:solidFill>
                  <a:schemeClr val="tx1"/>
                </a:solidFill>
                <a:latin typeface="+mn-lt"/>
              </a:rPr>
              <a:t>Southwest</a:t>
            </a:r>
            <a:r>
              <a:rPr lang="pl-PL" dirty="0">
                <a:solidFill>
                  <a:schemeClr val="tx1"/>
                </a:solidFill>
                <a:latin typeface="+mn-lt"/>
              </a:rPr>
              <a:t> Airlines (</a:t>
            </a:r>
            <a:r>
              <a:rPr lang="pl-PL" dirty="0" err="1">
                <a:solidFill>
                  <a:schemeClr val="tx1"/>
                </a:solidFill>
                <a:latin typeface="+mn-lt"/>
              </a:rPr>
              <a:t>hasn’t</a:t>
            </a:r>
            <a:r>
              <a:rPr lang="pl-PL" dirty="0">
                <a:solidFill>
                  <a:schemeClr val="tx1"/>
                </a:solidFill>
                <a:latin typeface="+mn-lt"/>
              </a:rPr>
              <a:t> </a:t>
            </a:r>
            <a:r>
              <a:rPr lang="pl-PL" dirty="0" err="1">
                <a:solidFill>
                  <a:schemeClr val="tx1"/>
                </a:solidFill>
                <a:latin typeface="+mn-lt"/>
              </a:rPr>
              <a:t>changed</a:t>
            </a:r>
            <a:r>
              <a:rPr lang="pl-PL" dirty="0">
                <a:solidFill>
                  <a:schemeClr val="tx1"/>
                </a:solidFill>
                <a:latin typeface="+mn-lt"/>
              </a:rPr>
              <a:t> </a:t>
            </a:r>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a:t>
            </a:r>
            <a:r>
              <a:rPr lang="pl-PL" dirty="0">
                <a:solidFill>
                  <a:schemeClr val="tx1"/>
                </a:solidFill>
                <a:latin typeface="+mn-lt"/>
              </a:rPr>
              <a:t> </a:t>
            </a:r>
            <a:r>
              <a:rPr lang="pl-PL" dirty="0" err="1">
                <a:solidFill>
                  <a:schemeClr val="tx1"/>
                </a:solidFill>
                <a:latin typeface="+mn-lt"/>
              </a:rPr>
              <a:t>since</a:t>
            </a:r>
            <a:r>
              <a:rPr lang="pl-PL" dirty="0">
                <a:solidFill>
                  <a:schemeClr val="tx1"/>
                </a:solidFill>
                <a:latin typeface="+mn-lt"/>
              </a:rPr>
              <a:t> 1988)</a:t>
            </a:r>
          </a:p>
        </p:txBody>
      </p:sp>
    </p:spTree>
    <p:extLst>
      <p:ext uri="{BB962C8B-B14F-4D97-AF65-F5344CB8AC3E}">
        <p14:creationId xmlns:p14="http://schemas.microsoft.com/office/powerpoint/2010/main" val="172215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A9C4E03-197C-4D66-A86C-0787F718BB73}"/>
              </a:ext>
            </a:extLst>
          </p:cNvPr>
          <p:cNvSpPr>
            <a:spLocks noGrp="1"/>
          </p:cNvSpPr>
          <p:nvPr>
            <p:ph type="title"/>
          </p:nvPr>
        </p:nvSpPr>
        <p:spPr/>
        <p:txBody>
          <a:bodyPr/>
          <a:lstStyle/>
          <a:p>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a:t>
            </a:r>
            <a:r>
              <a:rPr lang="pl-PL" dirty="0">
                <a:solidFill>
                  <a:schemeClr val="tx1"/>
                </a:solidFill>
                <a:latin typeface="+mn-lt"/>
              </a:rPr>
              <a:t> of </a:t>
            </a:r>
            <a:r>
              <a:rPr lang="pl-PL" dirty="0" err="1">
                <a:solidFill>
                  <a:schemeClr val="tx1"/>
                </a:solidFill>
                <a:latin typeface="+mn-lt"/>
              </a:rPr>
              <a:t>Southwest</a:t>
            </a:r>
            <a:endParaRPr lang="pl-PL" dirty="0">
              <a:solidFill>
                <a:schemeClr val="tx1"/>
              </a:solidFill>
              <a:latin typeface="+mn-lt"/>
            </a:endParaRPr>
          </a:p>
        </p:txBody>
      </p:sp>
      <p:sp>
        <p:nvSpPr>
          <p:cNvPr id="3" name="Symbol zastępczy zawartości 2">
            <a:extLst>
              <a:ext uri="{FF2B5EF4-FFF2-40B4-BE49-F238E27FC236}">
                <a16:creationId xmlns:a16="http://schemas.microsoft.com/office/drawing/2014/main" id="{0DBD9552-D840-47B4-9486-0C3D3E32C20D}"/>
              </a:ext>
            </a:extLst>
          </p:cNvPr>
          <p:cNvSpPr>
            <a:spLocks noGrp="1"/>
          </p:cNvSpPr>
          <p:nvPr>
            <p:ph idx="1"/>
          </p:nvPr>
        </p:nvSpPr>
        <p:spPr/>
        <p:txBody>
          <a:bodyPr/>
          <a:lstStyle/>
          <a:p>
            <a:r>
              <a:rPr lang="pl-PL" sz="2400" dirty="0">
                <a:solidFill>
                  <a:schemeClr val="tx1"/>
                </a:solidFill>
                <a:latin typeface="+mn-lt"/>
                <a:hlinkClick r:id="rId2">
                  <a:extLst>
                    <a:ext uri="{A12FA001-AC4F-418D-AE19-62706E023703}">
                      <ahyp:hlinkClr xmlns:ahyp="http://schemas.microsoft.com/office/drawing/2018/hyperlinkcolor" val="tx"/>
                    </a:ext>
                  </a:extLst>
                </a:hlinkClick>
              </a:rPr>
              <a:t>https://www.youtube.com/watch?v=eGxMf88I5g4</a:t>
            </a:r>
            <a:endParaRPr lang="pl-PL" sz="2400" dirty="0">
              <a:solidFill>
                <a:schemeClr val="tx1"/>
              </a:solidFill>
              <a:latin typeface="+mn-lt"/>
            </a:endParaRPr>
          </a:p>
          <a:p>
            <a:r>
              <a:rPr lang="pl-PL" sz="2400" dirty="0">
                <a:solidFill>
                  <a:schemeClr val="tx1"/>
                </a:solidFill>
                <a:latin typeface="+mn-lt"/>
                <a:hlinkClick r:id="rId3">
                  <a:extLst>
                    <a:ext uri="{A12FA001-AC4F-418D-AE19-62706E023703}">
                      <ahyp:hlinkClr xmlns:ahyp="http://schemas.microsoft.com/office/drawing/2018/hyperlinkcolor" val="tx"/>
                    </a:ext>
                  </a:extLst>
                </a:hlinkClick>
              </a:rPr>
              <a:t>https://www.youtube.com/watch?v=8_CeFiUkV7s</a:t>
            </a:r>
            <a:endParaRPr lang="pl-PL" sz="2400" dirty="0">
              <a:solidFill>
                <a:schemeClr val="tx1"/>
              </a:solidFill>
              <a:latin typeface="+mn-lt"/>
            </a:endParaRPr>
          </a:p>
          <a:p>
            <a:r>
              <a:rPr lang="pl-PL" sz="2400" dirty="0">
                <a:solidFill>
                  <a:schemeClr val="tx1"/>
                </a:solidFill>
                <a:latin typeface="+mn-lt"/>
                <a:hlinkClick r:id="rId4">
                  <a:extLst>
                    <a:ext uri="{A12FA001-AC4F-418D-AE19-62706E023703}">
                      <ahyp:hlinkClr xmlns:ahyp="http://schemas.microsoft.com/office/drawing/2018/hyperlinkcolor" val="tx"/>
                    </a:ext>
                  </a:extLst>
                </a:hlinkClick>
              </a:rPr>
              <a:t>https://www.youtube.com/watch?v=JLkBu0xcXLY</a:t>
            </a:r>
            <a:endParaRPr lang="pl-PL" sz="2400" dirty="0">
              <a:solidFill>
                <a:schemeClr val="tx1"/>
              </a:solidFill>
              <a:latin typeface="+mn-lt"/>
            </a:endParaRPr>
          </a:p>
          <a:p>
            <a:r>
              <a:rPr lang="pl-PL" sz="2400" dirty="0">
                <a:solidFill>
                  <a:schemeClr val="tx1"/>
                </a:solidFill>
                <a:latin typeface="+mn-lt"/>
                <a:hlinkClick r:id="rId5">
                  <a:extLst>
                    <a:ext uri="{A12FA001-AC4F-418D-AE19-62706E023703}">
                      <ahyp:hlinkClr xmlns:ahyp="http://schemas.microsoft.com/office/drawing/2018/hyperlinkcolor" val="tx"/>
                    </a:ext>
                  </a:extLst>
                </a:hlinkClick>
              </a:rPr>
              <a:t>https://www.youtube.com/watch?v=8_CeFiUkV7s&amp;t=80s</a:t>
            </a:r>
            <a:endParaRPr lang="pl-PL" sz="2400" dirty="0">
              <a:solidFill>
                <a:schemeClr val="tx1"/>
              </a:solidFill>
              <a:latin typeface="+mn-lt"/>
            </a:endParaRPr>
          </a:p>
          <a:p>
            <a:r>
              <a:rPr lang="pl-PL" sz="2400" dirty="0">
                <a:solidFill>
                  <a:schemeClr val="tx1"/>
                </a:solidFill>
                <a:latin typeface="+mn-lt"/>
                <a:hlinkClick r:id="rId6">
                  <a:extLst>
                    <a:ext uri="{A12FA001-AC4F-418D-AE19-62706E023703}">
                      <ahyp:hlinkClr xmlns:ahyp="http://schemas.microsoft.com/office/drawing/2018/hyperlinkcolor" val="tx"/>
                    </a:ext>
                  </a:extLst>
                </a:hlinkClick>
              </a:rPr>
              <a:t>https://www.youtube.com/watch?v=HLVlZwkZGt4&amp;list=PLVvOfNI1879HJfzuQDt08UuOzolCtzazd&amp;index=7</a:t>
            </a:r>
            <a:endParaRPr lang="pl-PL" sz="2400" dirty="0">
              <a:solidFill>
                <a:schemeClr val="tx1"/>
              </a:solidFill>
              <a:latin typeface="+mn-lt"/>
            </a:endParaRPr>
          </a:p>
        </p:txBody>
      </p:sp>
    </p:spTree>
    <p:extLst>
      <p:ext uri="{BB962C8B-B14F-4D97-AF65-F5344CB8AC3E}">
        <p14:creationId xmlns:p14="http://schemas.microsoft.com/office/powerpoint/2010/main" val="683768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solidFill>
                <a:schemeClr val="tx1"/>
              </a:solidFill>
              <a:latin typeface="+mn-lt"/>
            </a:endParaRPr>
          </a:p>
        </p:txBody>
      </p:sp>
      <p:sp>
        <p:nvSpPr>
          <p:cNvPr id="3" name="Symbol zastępczy zawartości 2"/>
          <p:cNvSpPr>
            <a:spLocks noGrp="1"/>
          </p:cNvSpPr>
          <p:nvPr>
            <p:ph idx="1"/>
          </p:nvPr>
        </p:nvSpPr>
        <p:spPr/>
        <p:txBody>
          <a:bodyPr/>
          <a:lstStyle/>
          <a:p>
            <a:endParaRPr lang="pl-PL"/>
          </a:p>
        </p:txBody>
      </p:sp>
      <p:pic>
        <p:nvPicPr>
          <p:cNvPr id="4" name="Obraz 3"/>
          <p:cNvPicPr>
            <a:picLocks noChangeAspect="1"/>
          </p:cNvPicPr>
          <p:nvPr/>
        </p:nvPicPr>
        <p:blipFill>
          <a:blip r:embed="rId2"/>
          <a:stretch>
            <a:fillRect/>
          </a:stretch>
        </p:blipFill>
        <p:spPr>
          <a:xfrm>
            <a:off x="983413" y="857251"/>
            <a:ext cx="7052094" cy="4937144"/>
          </a:xfrm>
          <a:prstGeom prst="rect">
            <a:avLst/>
          </a:prstGeom>
        </p:spPr>
      </p:pic>
    </p:spTree>
    <p:extLst>
      <p:ext uri="{BB962C8B-B14F-4D97-AF65-F5344CB8AC3E}">
        <p14:creationId xmlns:p14="http://schemas.microsoft.com/office/powerpoint/2010/main" val="2983204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dirty="0">
              <a:solidFill>
                <a:schemeClr val="tx1"/>
              </a:solidFill>
              <a:latin typeface="+mn-lt"/>
            </a:endParaRPr>
          </a:p>
        </p:txBody>
      </p:sp>
      <p:sp>
        <p:nvSpPr>
          <p:cNvPr id="3" name="Symbol zastępczy zawartości 2"/>
          <p:cNvSpPr>
            <a:spLocks noGrp="1"/>
          </p:cNvSpPr>
          <p:nvPr>
            <p:ph idx="1"/>
          </p:nvPr>
        </p:nvSpPr>
        <p:spPr/>
        <p:txBody>
          <a:bodyPr/>
          <a:lstStyle/>
          <a:p>
            <a:endParaRPr lang="pl-PL"/>
          </a:p>
        </p:txBody>
      </p:sp>
      <p:pic>
        <p:nvPicPr>
          <p:cNvPr id="4" name="Obraz 3"/>
          <p:cNvPicPr>
            <a:picLocks noChangeAspect="1"/>
          </p:cNvPicPr>
          <p:nvPr/>
        </p:nvPicPr>
        <p:blipFill>
          <a:blip r:embed="rId2"/>
          <a:stretch>
            <a:fillRect/>
          </a:stretch>
        </p:blipFill>
        <p:spPr>
          <a:xfrm>
            <a:off x="108196" y="1838432"/>
            <a:ext cx="8927609" cy="4039578"/>
          </a:xfrm>
          <a:prstGeom prst="rect">
            <a:avLst/>
          </a:prstGeom>
        </p:spPr>
      </p:pic>
      <p:pic>
        <p:nvPicPr>
          <p:cNvPr id="3074" name="Picture 2" descr="Znalezione obrazy dla zapytania ben&amp;jerry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656" y="754803"/>
            <a:ext cx="3214688" cy="104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55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solidFill>
                <a:schemeClr val="tx1"/>
              </a:solidFill>
              <a:latin typeface="+mn-lt"/>
            </a:endParaRPr>
          </a:p>
        </p:txBody>
      </p:sp>
      <p:sp>
        <p:nvSpPr>
          <p:cNvPr id="3" name="Symbol zastępczy zawartości 2"/>
          <p:cNvSpPr>
            <a:spLocks noGrp="1"/>
          </p:cNvSpPr>
          <p:nvPr>
            <p:ph idx="1"/>
          </p:nvPr>
        </p:nvSpPr>
        <p:spPr/>
        <p:txBody>
          <a:bodyPr/>
          <a:lstStyle/>
          <a:p>
            <a:endParaRPr lang="pl-PL"/>
          </a:p>
        </p:txBody>
      </p:sp>
      <p:pic>
        <p:nvPicPr>
          <p:cNvPr id="4" name="Obraz 3"/>
          <p:cNvPicPr>
            <a:picLocks noChangeAspect="1"/>
          </p:cNvPicPr>
          <p:nvPr/>
        </p:nvPicPr>
        <p:blipFill>
          <a:blip r:embed="rId2"/>
          <a:stretch>
            <a:fillRect/>
          </a:stretch>
        </p:blipFill>
        <p:spPr>
          <a:xfrm>
            <a:off x="1164431" y="1131094"/>
            <a:ext cx="6815138" cy="4686300"/>
          </a:xfrm>
          <a:prstGeom prst="rect">
            <a:avLst/>
          </a:prstGeom>
        </p:spPr>
      </p:pic>
    </p:spTree>
    <p:extLst>
      <p:ext uri="{BB962C8B-B14F-4D97-AF65-F5344CB8AC3E}">
        <p14:creationId xmlns:p14="http://schemas.microsoft.com/office/powerpoint/2010/main" val="4293546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97A9F3-8C13-472D-93F1-FC495821005C}"/>
              </a:ext>
            </a:extLst>
          </p:cNvPr>
          <p:cNvSpPr>
            <a:spLocks noGrp="1"/>
          </p:cNvSpPr>
          <p:nvPr>
            <p:ph type="title"/>
          </p:nvPr>
        </p:nvSpPr>
        <p:spPr/>
        <p:txBody>
          <a:bodyPr/>
          <a:lstStyle/>
          <a:p>
            <a:endParaRPr lang="pl-PL">
              <a:solidFill>
                <a:schemeClr val="tx1"/>
              </a:solidFill>
              <a:latin typeface="+mn-lt"/>
            </a:endParaRPr>
          </a:p>
        </p:txBody>
      </p:sp>
      <p:sp>
        <p:nvSpPr>
          <p:cNvPr id="3" name="Symbol zastępczy zawartości 2">
            <a:extLst>
              <a:ext uri="{FF2B5EF4-FFF2-40B4-BE49-F238E27FC236}">
                <a16:creationId xmlns:a16="http://schemas.microsoft.com/office/drawing/2014/main" id="{31C70E59-8268-48A1-AF5F-11A85C904E28}"/>
              </a:ext>
            </a:extLst>
          </p:cNvPr>
          <p:cNvSpPr>
            <a:spLocks noGrp="1"/>
          </p:cNvSpPr>
          <p:nvPr>
            <p:ph idx="1"/>
          </p:nvPr>
        </p:nvSpPr>
        <p:spPr/>
        <p:txBody>
          <a:bodyPr/>
          <a:lstStyle/>
          <a:p>
            <a:r>
              <a:rPr lang="pl-PL" sz="2400" dirty="0">
                <a:solidFill>
                  <a:schemeClr val="tx1"/>
                </a:solidFill>
                <a:latin typeface="+mn-lt"/>
                <a:hlinkClick r:id="rId2">
                  <a:extLst>
                    <a:ext uri="{A12FA001-AC4F-418D-AE19-62706E023703}">
                      <ahyp:hlinkClr xmlns:ahyp="http://schemas.microsoft.com/office/drawing/2018/hyperlinkcolor" val="tx"/>
                    </a:ext>
                  </a:extLst>
                </a:hlinkClick>
              </a:rPr>
              <a:t>https://www.youtube.com/watch?v=Me3ysnLmNmE</a:t>
            </a:r>
            <a:endParaRPr lang="pl-PL" sz="2400" dirty="0">
              <a:solidFill>
                <a:schemeClr val="tx1"/>
              </a:solidFill>
              <a:latin typeface="+mn-lt"/>
            </a:endParaRPr>
          </a:p>
          <a:p>
            <a:r>
              <a:rPr lang="pl-PL" sz="2400" dirty="0">
                <a:solidFill>
                  <a:schemeClr val="tx1"/>
                </a:solidFill>
                <a:latin typeface="+mn-lt"/>
                <a:hlinkClick r:id="rId3">
                  <a:extLst>
                    <a:ext uri="{A12FA001-AC4F-418D-AE19-62706E023703}">
                      <ahyp:hlinkClr xmlns:ahyp="http://schemas.microsoft.com/office/drawing/2018/hyperlinkcolor" val="tx"/>
                    </a:ext>
                  </a:extLst>
                </a:hlinkClick>
              </a:rPr>
              <a:t>https://www.youtube.com/watch?v=059H62fBWmg</a:t>
            </a:r>
            <a:endParaRPr lang="pl-PL" sz="2400" dirty="0">
              <a:solidFill>
                <a:schemeClr val="tx1"/>
              </a:solidFill>
              <a:latin typeface="+mn-lt"/>
            </a:endParaRPr>
          </a:p>
          <a:p>
            <a:r>
              <a:rPr lang="pl-PL" sz="2400" dirty="0">
                <a:solidFill>
                  <a:schemeClr val="tx1"/>
                </a:solidFill>
                <a:latin typeface="+mn-lt"/>
                <a:hlinkClick r:id="rId4">
                  <a:extLst>
                    <a:ext uri="{A12FA001-AC4F-418D-AE19-62706E023703}">
                      <ahyp:hlinkClr xmlns:ahyp="http://schemas.microsoft.com/office/drawing/2018/hyperlinkcolor" val="tx"/>
                    </a:ext>
                  </a:extLst>
                </a:hlinkClick>
              </a:rPr>
              <a:t>https://www.youtube.com/watch?v=LJhG3HZ7b4o</a:t>
            </a:r>
            <a:endParaRPr lang="pl-PL" sz="2400" dirty="0">
              <a:solidFill>
                <a:schemeClr val="tx1"/>
              </a:solidFill>
              <a:latin typeface="+mn-lt"/>
            </a:endParaRPr>
          </a:p>
          <a:p>
            <a:r>
              <a:rPr lang="pl-PL" sz="2400" dirty="0">
                <a:solidFill>
                  <a:schemeClr val="tx1"/>
                </a:solidFill>
                <a:latin typeface="+mn-lt"/>
                <a:hlinkClick r:id="rId5">
                  <a:extLst>
                    <a:ext uri="{A12FA001-AC4F-418D-AE19-62706E023703}">
                      <ahyp:hlinkClr xmlns:ahyp="http://schemas.microsoft.com/office/drawing/2018/hyperlinkcolor" val="tx"/>
                    </a:ext>
                  </a:extLst>
                </a:hlinkClick>
              </a:rPr>
              <a:t>https://www.youtube.com/watch?v=DJ5ICrjhzC4</a:t>
            </a:r>
            <a:endParaRPr lang="pl-PL" sz="2400" dirty="0">
              <a:solidFill>
                <a:schemeClr val="tx1"/>
              </a:solidFill>
              <a:latin typeface="+mn-lt"/>
            </a:endParaRPr>
          </a:p>
          <a:p>
            <a:r>
              <a:rPr lang="pl-PL" sz="2400" dirty="0">
                <a:solidFill>
                  <a:schemeClr val="tx1"/>
                </a:solidFill>
                <a:latin typeface="+mn-lt"/>
                <a:hlinkClick r:id="rId6">
                  <a:extLst>
                    <a:ext uri="{A12FA001-AC4F-418D-AE19-62706E023703}">
                      <ahyp:hlinkClr xmlns:ahyp="http://schemas.microsoft.com/office/drawing/2018/hyperlinkcolor" val="tx"/>
                    </a:ext>
                  </a:extLst>
                </a:hlinkClick>
              </a:rPr>
              <a:t>https://www.youtube.com/watch?v=b2MyaR0gMo0&amp;t=9s</a:t>
            </a:r>
            <a:endParaRPr lang="pl-PL" sz="2400" dirty="0">
              <a:solidFill>
                <a:schemeClr val="tx1"/>
              </a:solidFill>
              <a:latin typeface="+mn-lt"/>
            </a:endParaRPr>
          </a:p>
          <a:p>
            <a:r>
              <a:rPr lang="pl-PL" sz="2400" dirty="0">
                <a:solidFill>
                  <a:schemeClr val="tx1"/>
                </a:solidFill>
                <a:latin typeface="+mn-lt"/>
                <a:hlinkClick r:id="rId7">
                  <a:extLst>
                    <a:ext uri="{A12FA001-AC4F-418D-AE19-62706E023703}">
                      <ahyp:hlinkClr xmlns:ahyp="http://schemas.microsoft.com/office/drawing/2018/hyperlinkcolor" val="tx"/>
                    </a:ext>
                  </a:extLst>
                </a:hlinkClick>
              </a:rPr>
              <a:t>https://www.youtube.com/watch?v=HGNPWDdKiws</a:t>
            </a:r>
            <a:endParaRPr lang="pl-PL" sz="2400" dirty="0">
              <a:solidFill>
                <a:schemeClr val="tx1"/>
              </a:solidFill>
              <a:latin typeface="+mn-lt"/>
            </a:endParaRPr>
          </a:p>
          <a:p>
            <a:endParaRPr lang="pl-PL" dirty="0">
              <a:solidFill>
                <a:schemeClr val="tx1"/>
              </a:solidFill>
              <a:latin typeface="+mn-lt"/>
            </a:endParaRPr>
          </a:p>
          <a:p>
            <a:endParaRPr lang="pl-PL" dirty="0">
              <a:solidFill>
                <a:schemeClr val="tx1"/>
              </a:solidFill>
              <a:latin typeface="+mn-lt"/>
            </a:endParaRPr>
          </a:p>
        </p:txBody>
      </p:sp>
    </p:spTree>
    <p:extLst>
      <p:ext uri="{BB962C8B-B14F-4D97-AF65-F5344CB8AC3E}">
        <p14:creationId xmlns:p14="http://schemas.microsoft.com/office/powerpoint/2010/main" val="1803263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stopki 4"/>
          <p:cNvSpPr>
            <a:spLocks noGrp="1"/>
          </p:cNvSpPr>
          <p:nvPr>
            <p:ph type="ftr" sz="quarter" idx="11"/>
          </p:nvPr>
        </p:nvSpPr>
        <p:spPr/>
        <p:txBody>
          <a:bodyPr/>
          <a:lstStyle/>
          <a:p>
            <a:pPr>
              <a:defRPr/>
            </a:pPr>
            <a:r>
              <a:rPr lang="pl-PL" altLang="en-US"/>
              <a:t>PJIIT </a:t>
            </a:r>
          </a:p>
        </p:txBody>
      </p:sp>
      <p:sp>
        <p:nvSpPr>
          <p:cNvPr id="10243" name="Rectangle 2"/>
          <p:cNvSpPr>
            <a:spLocks noGrp="1" noChangeArrowheads="1"/>
          </p:cNvSpPr>
          <p:nvPr>
            <p:ph type="title"/>
          </p:nvPr>
        </p:nvSpPr>
        <p:spPr/>
        <p:txBody>
          <a:bodyPr/>
          <a:lstStyle/>
          <a:p>
            <a:pPr eaLnBrk="1" hangingPunct="1"/>
            <a:r>
              <a:rPr lang="pl-PL" sz="4000" b="1" dirty="0" err="1">
                <a:solidFill>
                  <a:schemeClr val="tx1"/>
                </a:solidFill>
                <a:latin typeface="+mn-lt"/>
              </a:rPr>
              <a:t>Goal</a:t>
            </a:r>
            <a:endParaRPr lang="pl-PL" sz="4000" b="1" dirty="0">
              <a:solidFill>
                <a:schemeClr val="tx1"/>
              </a:solidFill>
              <a:latin typeface="+mn-lt"/>
            </a:endParaRPr>
          </a:p>
        </p:txBody>
      </p:sp>
      <p:sp>
        <p:nvSpPr>
          <p:cNvPr id="10244" name="Rectangle 3"/>
          <p:cNvSpPr>
            <a:spLocks noGrp="1" noChangeArrowheads="1"/>
          </p:cNvSpPr>
          <p:nvPr>
            <p:ph type="body" idx="1"/>
          </p:nvPr>
        </p:nvSpPr>
        <p:spPr/>
        <p:txBody>
          <a:bodyPr/>
          <a:lstStyle/>
          <a:p>
            <a:pPr eaLnBrk="1" hangingPunct="1">
              <a:lnSpc>
                <a:spcPct val="90000"/>
              </a:lnSpc>
            </a:pPr>
            <a:r>
              <a:rPr lang="pl-PL" dirty="0">
                <a:solidFill>
                  <a:schemeClr val="tx1"/>
                </a:solidFill>
                <a:latin typeface="+mn-lt"/>
              </a:rPr>
              <a:t>0-1 </a:t>
            </a:r>
            <a:r>
              <a:rPr lang="pl-PL" dirty="0">
                <a:solidFill>
                  <a:schemeClr val="tx1"/>
                </a:solidFill>
                <a:latin typeface="+mn-lt"/>
                <a:sym typeface="Wingdings" pitchFamily="2" charset="2"/>
              </a:rPr>
              <a:t></a:t>
            </a:r>
          </a:p>
          <a:p>
            <a:pPr eaLnBrk="1" hangingPunct="1">
              <a:lnSpc>
                <a:spcPct val="90000"/>
              </a:lnSpc>
              <a:buFont typeface="Wingdings" pitchFamily="2" charset="2"/>
              <a:buNone/>
            </a:pPr>
            <a:endParaRPr lang="pl-PL" dirty="0">
              <a:solidFill>
                <a:schemeClr val="tx1"/>
              </a:solidFill>
              <a:latin typeface="+mn-lt"/>
              <a:sym typeface="Wingdings" pitchFamily="2" charset="2"/>
            </a:endParaRPr>
          </a:p>
          <a:p>
            <a:pPr eaLnBrk="1" hangingPunct="1">
              <a:lnSpc>
                <a:spcPct val="90000"/>
              </a:lnSpc>
            </a:pPr>
            <a:r>
              <a:rPr lang="en-US" dirty="0">
                <a:solidFill>
                  <a:schemeClr val="tx1"/>
                </a:solidFill>
                <a:latin typeface="+mn-lt"/>
                <a:sym typeface="Wingdings" pitchFamily="2" charset="2"/>
              </a:rPr>
              <a:t>What should be achieved?</a:t>
            </a:r>
          </a:p>
          <a:p>
            <a:pPr eaLnBrk="1" hangingPunct="1">
              <a:lnSpc>
                <a:spcPct val="90000"/>
              </a:lnSpc>
            </a:pPr>
            <a:r>
              <a:rPr lang="en-US" dirty="0">
                <a:solidFill>
                  <a:schemeClr val="tx1"/>
                </a:solidFill>
                <a:latin typeface="+mn-lt"/>
                <a:sym typeface="Wingdings" pitchFamily="2" charset="2"/>
              </a:rPr>
              <a:t>Where should this be done?</a:t>
            </a:r>
          </a:p>
          <a:p>
            <a:pPr eaLnBrk="1" hangingPunct="1">
              <a:lnSpc>
                <a:spcPct val="90000"/>
              </a:lnSpc>
            </a:pPr>
            <a:r>
              <a:rPr lang="pl-PL" dirty="0" err="1">
                <a:solidFill>
                  <a:schemeClr val="tx1"/>
                </a:solidFill>
                <a:latin typeface="+mn-lt"/>
                <a:sym typeface="Wingdings" pitchFamily="2" charset="2"/>
              </a:rPr>
              <a:t>What</a:t>
            </a:r>
            <a:r>
              <a:rPr lang="pl-PL" dirty="0">
                <a:solidFill>
                  <a:schemeClr val="tx1"/>
                </a:solidFill>
                <a:latin typeface="+mn-lt"/>
                <a:sym typeface="Wingdings" pitchFamily="2" charset="2"/>
              </a:rPr>
              <a:t> </a:t>
            </a:r>
            <a:r>
              <a:rPr lang="pl-PL" dirty="0" err="1">
                <a:solidFill>
                  <a:schemeClr val="tx1"/>
                </a:solidFill>
                <a:latin typeface="+mn-lt"/>
                <a:sym typeface="Wingdings" pitchFamily="2" charset="2"/>
              </a:rPr>
              <a:t>is</a:t>
            </a:r>
            <a:r>
              <a:rPr lang="pl-PL" dirty="0">
                <a:solidFill>
                  <a:schemeClr val="tx1"/>
                </a:solidFill>
                <a:latin typeface="+mn-lt"/>
                <a:sym typeface="Wingdings" pitchFamily="2" charset="2"/>
              </a:rPr>
              <a:t> the </a:t>
            </a:r>
            <a:r>
              <a:rPr lang="pl-PL" dirty="0" err="1">
                <a:solidFill>
                  <a:schemeClr val="tx1"/>
                </a:solidFill>
                <a:latin typeface="+mn-lt"/>
                <a:sym typeface="Wingdings" pitchFamily="2" charset="2"/>
              </a:rPr>
              <a:t>deadline</a:t>
            </a:r>
            <a:r>
              <a:rPr lang="en-US" dirty="0">
                <a:solidFill>
                  <a:schemeClr val="tx1"/>
                </a:solidFill>
                <a:latin typeface="+mn-lt"/>
                <a:sym typeface="Wingdings" pitchFamily="2" charset="2"/>
              </a:rPr>
              <a:t>?</a:t>
            </a:r>
          </a:p>
          <a:p>
            <a:pPr eaLnBrk="1" hangingPunct="1">
              <a:lnSpc>
                <a:spcPct val="90000"/>
              </a:lnSpc>
            </a:pPr>
            <a:r>
              <a:rPr lang="en-US" dirty="0">
                <a:solidFill>
                  <a:schemeClr val="tx1"/>
                </a:solidFill>
                <a:latin typeface="+mn-lt"/>
                <a:sym typeface="Wingdings" pitchFamily="2" charset="2"/>
              </a:rPr>
              <a:t>+</a:t>
            </a:r>
          </a:p>
          <a:p>
            <a:pPr eaLnBrk="1" hangingPunct="1">
              <a:lnSpc>
                <a:spcPct val="90000"/>
              </a:lnSpc>
            </a:pPr>
            <a:r>
              <a:rPr lang="en-US" dirty="0">
                <a:solidFill>
                  <a:schemeClr val="tx1"/>
                </a:solidFill>
                <a:latin typeface="+mn-lt"/>
                <a:sym typeface="Wingdings" pitchFamily="2" charset="2"/>
              </a:rPr>
              <a:t>What measures will be needed to achieve the goal?</a:t>
            </a:r>
            <a:endParaRPr lang="pl-PL" dirty="0">
              <a:solidFill>
                <a:schemeClr val="tx1"/>
              </a:solidFill>
              <a:latin typeface="+mn-lt"/>
              <a:sym typeface="Wingdings" pitchFamily="2" charset="2"/>
            </a:endParaRPr>
          </a:p>
          <a:p>
            <a:pPr eaLnBrk="1" hangingPunct="1">
              <a:lnSpc>
                <a:spcPct val="90000"/>
              </a:lnSpc>
            </a:pPr>
            <a:endParaRPr lang="pl-PL" dirty="0">
              <a:solidFill>
                <a:schemeClr val="tx1"/>
              </a:solidFill>
              <a:latin typeface="+mn-lt"/>
            </a:endParaRPr>
          </a:p>
        </p:txBody>
      </p:sp>
      <p:pic>
        <p:nvPicPr>
          <p:cNvPr id="10245" name="Picture 4" descr="j0293844"/>
          <p:cNvPicPr>
            <a:picLocks noChangeAspect="1" noChangeArrowheads="1"/>
          </p:cNvPicPr>
          <p:nvPr/>
        </p:nvPicPr>
        <p:blipFill>
          <a:blip r:embed="rId3" cstate="print"/>
          <a:srcRect/>
          <a:stretch>
            <a:fillRect/>
          </a:stretch>
        </p:blipFill>
        <p:spPr bwMode="auto">
          <a:xfrm>
            <a:off x="6443663" y="1557338"/>
            <a:ext cx="1374775" cy="1444625"/>
          </a:xfrm>
          <a:prstGeom prst="rect">
            <a:avLst/>
          </a:prstGeom>
          <a:noFill/>
          <a:ln w="9525">
            <a:noFill/>
            <a:miter lim="800000"/>
            <a:headEnd/>
            <a:tailEnd/>
          </a:ln>
        </p:spPr>
      </p:pic>
      <p:sp>
        <p:nvSpPr>
          <p:cNvPr id="3" name="Symbol zastępczy numeru slajdu 2"/>
          <p:cNvSpPr>
            <a:spLocks noGrp="1"/>
          </p:cNvSpPr>
          <p:nvPr>
            <p:ph type="sldNum" sz="quarter" idx="12"/>
          </p:nvPr>
        </p:nvSpPr>
        <p:spPr/>
        <p:txBody>
          <a:bodyPr/>
          <a:lstStyle/>
          <a:p>
            <a:pPr>
              <a:defRPr/>
            </a:pPr>
            <a:fld id="{1FA68D42-7256-4748-8276-ED230C238305}" type="slidenum">
              <a:rPr lang="pl-PL" altLang="en-US" smtClean="0"/>
              <a:pPr>
                <a:defRPr/>
              </a:pPr>
              <a:t>26</a:t>
            </a:fld>
            <a:endParaRPr lang="pl-PL" altLang="en-US"/>
          </a:p>
        </p:txBody>
      </p:sp>
    </p:spTree>
    <p:extLst>
      <p:ext uri="{BB962C8B-B14F-4D97-AF65-F5344CB8AC3E}">
        <p14:creationId xmlns:p14="http://schemas.microsoft.com/office/powerpoint/2010/main" val="1173683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11267" name="Rectangle 2"/>
          <p:cNvSpPr>
            <a:spLocks noGrp="1" noChangeArrowheads="1"/>
          </p:cNvSpPr>
          <p:nvPr>
            <p:ph type="title"/>
          </p:nvPr>
        </p:nvSpPr>
        <p:spPr/>
        <p:txBody>
          <a:bodyPr/>
          <a:lstStyle/>
          <a:p>
            <a:pPr eaLnBrk="1" hangingPunct="1"/>
            <a:r>
              <a:rPr lang="pl-PL" sz="4000" b="1" dirty="0">
                <a:solidFill>
                  <a:schemeClr val="tx1"/>
                </a:solidFill>
                <a:latin typeface="+mn-lt"/>
              </a:rPr>
              <a:t>Strategic </a:t>
            </a:r>
            <a:r>
              <a:rPr lang="pl-PL" sz="4000" b="1" dirty="0" err="1">
                <a:solidFill>
                  <a:schemeClr val="tx1"/>
                </a:solidFill>
                <a:latin typeface="+mn-lt"/>
              </a:rPr>
              <a:t>goals</a:t>
            </a:r>
            <a:endParaRPr lang="pl-PL" sz="4000" b="1" dirty="0">
              <a:solidFill>
                <a:schemeClr val="tx1"/>
              </a:solidFill>
              <a:latin typeface="+mn-lt"/>
            </a:endParaRPr>
          </a:p>
        </p:txBody>
      </p:sp>
      <p:sp>
        <p:nvSpPr>
          <p:cNvPr id="11268" name="Rectangle 3"/>
          <p:cNvSpPr>
            <a:spLocks noGrp="1" noChangeArrowheads="1"/>
          </p:cNvSpPr>
          <p:nvPr>
            <p:ph type="body" idx="1"/>
          </p:nvPr>
        </p:nvSpPr>
        <p:spPr/>
        <p:txBody>
          <a:bodyPr/>
          <a:lstStyle/>
          <a:p>
            <a:pPr marL="571500" indent="-571500" eaLnBrk="1" hangingPunct="1">
              <a:buNone/>
            </a:pPr>
            <a:r>
              <a:rPr lang="pl-PL" b="1" dirty="0">
                <a:solidFill>
                  <a:schemeClr val="tx1"/>
                </a:solidFill>
                <a:latin typeface="+mn-lt"/>
              </a:rPr>
              <a:t>1. Strategic </a:t>
            </a:r>
            <a:r>
              <a:rPr lang="pl-PL" b="1" dirty="0" err="1">
                <a:solidFill>
                  <a:schemeClr val="tx1"/>
                </a:solidFill>
                <a:latin typeface="+mn-lt"/>
              </a:rPr>
              <a:t>goal</a:t>
            </a:r>
            <a:r>
              <a:rPr lang="pl-PL" b="1" dirty="0">
                <a:solidFill>
                  <a:schemeClr val="tx1"/>
                </a:solidFill>
                <a:latin typeface="+mn-lt"/>
              </a:rPr>
              <a:t> </a:t>
            </a:r>
            <a:r>
              <a:rPr lang="pl-PL" dirty="0">
                <a:solidFill>
                  <a:schemeClr val="tx1"/>
                </a:solidFill>
                <a:latin typeface="+mn-lt"/>
              </a:rPr>
              <a:t>- a</a:t>
            </a:r>
            <a:r>
              <a:rPr lang="en-US" dirty="0">
                <a:solidFill>
                  <a:schemeClr val="tx1"/>
                </a:solidFill>
                <a:latin typeface="+mn-lt"/>
              </a:rPr>
              <a:t> goal set by and for</a:t>
            </a:r>
          </a:p>
          <a:p>
            <a:pPr marL="571500" indent="-571500" eaLnBrk="1" hangingPunct="1">
              <a:buNone/>
            </a:pPr>
            <a:r>
              <a:rPr lang="en-US" dirty="0">
                <a:solidFill>
                  <a:schemeClr val="tx1"/>
                </a:solidFill>
                <a:latin typeface="+mn-lt"/>
              </a:rPr>
              <a:t>an organization’s </a:t>
            </a:r>
            <a:r>
              <a:rPr lang="en-US" b="1" dirty="0">
                <a:solidFill>
                  <a:schemeClr val="tx1"/>
                </a:solidFill>
                <a:latin typeface="+mn-lt"/>
              </a:rPr>
              <a:t>top</a:t>
            </a:r>
            <a:r>
              <a:rPr lang="pl-PL" b="1" dirty="0">
                <a:solidFill>
                  <a:schemeClr val="tx1"/>
                </a:solidFill>
                <a:latin typeface="+mn-lt"/>
              </a:rPr>
              <a:t> </a:t>
            </a:r>
            <a:r>
              <a:rPr lang="en-US" b="1" dirty="0">
                <a:solidFill>
                  <a:schemeClr val="tx1"/>
                </a:solidFill>
                <a:latin typeface="+mn-lt"/>
              </a:rPr>
              <a:t>management</a:t>
            </a:r>
            <a:endParaRPr lang="pl-PL" b="1" dirty="0">
              <a:solidFill>
                <a:schemeClr val="tx1"/>
              </a:solidFill>
              <a:latin typeface="+mn-lt"/>
            </a:endParaRPr>
          </a:p>
          <a:p>
            <a:pPr marL="571500" indent="-571500" eaLnBrk="1" hangingPunct="1"/>
            <a:endParaRPr lang="pl-PL" dirty="0">
              <a:solidFill>
                <a:schemeClr val="tx1"/>
              </a:solidFill>
              <a:latin typeface="+mn-lt"/>
            </a:endParaRPr>
          </a:p>
          <a:p>
            <a:pPr marL="571500" indent="-571500" eaLnBrk="1" hangingPunct="1">
              <a:buNone/>
            </a:pPr>
            <a:r>
              <a:rPr lang="pl-PL" b="1" dirty="0">
                <a:solidFill>
                  <a:schemeClr val="tx1"/>
                </a:solidFill>
                <a:latin typeface="+mn-lt"/>
              </a:rPr>
              <a:t>Strategic </a:t>
            </a:r>
            <a:r>
              <a:rPr lang="pl-PL" b="1" dirty="0" err="1">
                <a:solidFill>
                  <a:schemeClr val="tx1"/>
                </a:solidFill>
                <a:latin typeface="+mn-lt"/>
              </a:rPr>
              <a:t>goal</a:t>
            </a:r>
            <a:r>
              <a:rPr lang="pl-PL" dirty="0">
                <a:solidFill>
                  <a:schemeClr val="tx1"/>
                </a:solidFill>
                <a:latin typeface="+mn-lt"/>
              </a:rPr>
              <a:t>: </a:t>
            </a:r>
            <a:r>
              <a:rPr lang="en-US" dirty="0">
                <a:solidFill>
                  <a:schemeClr val="tx1"/>
                </a:solidFill>
                <a:latin typeface="+mn-lt"/>
              </a:rPr>
              <a:t>achieving a 6% share in the domestic fridge production</a:t>
            </a:r>
            <a:r>
              <a:rPr lang="pl-PL" dirty="0">
                <a:solidFill>
                  <a:schemeClr val="tx1"/>
                </a:solidFill>
                <a:latin typeface="+mn-lt"/>
              </a:rPr>
              <a:t> </a:t>
            </a:r>
            <a:r>
              <a:rPr lang="pl-PL" dirty="0" err="1">
                <a:solidFill>
                  <a:schemeClr val="tx1"/>
                </a:solidFill>
                <a:latin typeface="+mn-lt"/>
              </a:rPr>
              <a:t>industry</a:t>
            </a:r>
            <a:r>
              <a:rPr lang="en-US" dirty="0">
                <a:solidFill>
                  <a:schemeClr val="tx1"/>
                </a:solidFill>
                <a:latin typeface="+mn-lt"/>
              </a:rPr>
              <a:t> over a 5-year time horizon</a:t>
            </a:r>
            <a:endParaRPr lang="pl-PL" dirty="0">
              <a:solidFill>
                <a:schemeClr val="tx1"/>
              </a:solidFill>
              <a:latin typeface="+mn-lt"/>
            </a:endParaRPr>
          </a:p>
          <a:p>
            <a:pPr marL="571500" indent="-571500" eaLnBrk="1" hangingPunct="1">
              <a:buFont typeface="Wingdings" pitchFamily="2" charset="2"/>
              <a:buNone/>
            </a:pPr>
            <a:endParaRPr lang="pl-PL" dirty="0">
              <a:solidFill>
                <a:schemeClr val="tx1"/>
              </a:solidFill>
              <a:latin typeface="+mn-lt"/>
            </a:endParaRPr>
          </a:p>
        </p:txBody>
      </p:sp>
      <p:pic>
        <p:nvPicPr>
          <p:cNvPr id="11269" name="Picture 4"/>
          <p:cNvPicPr>
            <a:picLocks noChangeAspect="1" noChangeArrowheads="1"/>
          </p:cNvPicPr>
          <p:nvPr/>
        </p:nvPicPr>
        <p:blipFill>
          <a:blip r:embed="rId3" cstate="print"/>
          <a:srcRect/>
          <a:stretch>
            <a:fillRect/>
          </a:stretch>
        </p:blipFill>
        <p:spPr bwMode="auto">
          <a:xfrm>
            <a:off x="7164388" y="4221163"/>
            <a:ext cx="1700212" cy="1700212"/>
          </a:xfrm>
          <a:prstGeom prst="rect">
            <a:avLst/>
          </a:prstGeom>
          <a:noFill/>
          <a:ln w="9525">
            <a:noFill/>
            <a:miter lim="800000"/>
            <a:headEnd/>
            <a:tailEnd/>
          </a:ln>
        </p:spPr>
      </p:pic>
      <p:sp>
        <p:nvSpPr>
          <p:cNvPr id="11270" name="Text Box 5"/>
          <p:cNvSpPr txBox="1">
            <a:spLocks noChangeArrowheads="1"/>
          </p:cNvSpPr>
          <p:nvPr/>
        </p:nvSpPr>
        <p:spPr bwMode="auto">
          <a:xfrm>
            <a:off x="395288" y="6308725"/>
            <a:ext cx="2663825" cy="274638"/>
          </a:xfrm>
          <a:prstGeom prst="rect">
            <a:avLst/>
          </a:prstGeom>
          <a:noFill/>
          <a:ln w="9525">
            <a:noFill/>
            <a:miter lim="800000"/>
            <a:headEnd/>
            <a:tailEnd/>
          </a:ln>
        </p:spPr>
        <p:txBody>
          <a:bodyPr>
            <a:spAutoFit/>
          </a:bodyPr>
          <a:lstStyle/>
          <a:p>
            <a:pPr>
              <a:spcBef>
                <a:spcPct val="50000"/>
              </a:spcBef>
            </a:pPr>
            <a:r>
              <a:rPr lang="pl-PL" sz="1200" dirty="0"/>
              <a:t>Source: freshlaundry.wordpress.com</a:t>
            </a:r>
          </a:p>
        </p:txBody>
      </p:sp>
      <p:sp>
        <p:nvSpPr>
          <p:cNvPr id="3" name="Symbol zastępczy numeru slajdu 2"/>
          <p:cNvSpPr>
            <a:spLocks noGrp="1"/>
          </p:cNvSpPr>
          <p:nvPr>
            <p:ph type="sldNum" sz="quarter" idx="12"/>
          </p:nvPr>
        </p:nvSpPr>
        <p:spPr/>
        <p:txBody>
          <a:bodyPr/>
          <a:lstStyle/>
          <a:p>
            <a:pPr>
              <a:defRPr/>
            </a:pPr>
            <a:fld id="{1FA68D42-7256-4748-8276-ED230C238305}" type="slidenum">
              <a:rPr lang="pl-PL" altLang="en-US" smtClean="0"/>
              <a:pPr>
                <a:defRPr/>
              </a:pPr>
              <a:t>27</a:t>
            </a:fld>
            <a:endParaRPr lang="pl-PL" altLang="en-US"/>
          </a:p>
        </p:txBody>
      </p:sp>
    </p:spTree>
    <p:extLst>
      <p:ext uri="{BB962C8B-B14F-4D97-AF65-F5344CB8AC3E}">
        <p14:creationId xmlns:p14="http://schemas.microsoft.com/office/powerpoint/2010/main" val="426289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stopki 4"/>
          <p:cNvSpPr>
            <a:spLocks noGrp="1"/>
          </p:cNvSpPr>
          <p:nvPr>
            <p:ph type="ftr" sz="quarter" idx="11"/>
          </p:nvPr>
        </p:nvSpPr>
        <p:spPr/>
        <p:txBody>
          <a:bodyPr/>
          <a:lstStyle/>
          <a:p>
            <a:pPr>
              <a:defRPr/>
            </a:pPr>
            <a:r>
              <a:rPr lang="pl-PL" altLang="en-US"/>
              <a:t>PJIIT </a:t>
            </a:r>
          </a:p>
        </p:txBody>
      </p:sp>
      <p:sp>
        <p:nvSpPr>
          <p:cNvPr id="12291" name="Rectangle 2"/>
          <p:cNvSpPr>
            <a:spLocks noGrp="1" noChangeArrowheads="1"/>
          </p:cNvSpPr>
          <p:nvPr>
            <p:ph type="title"/>
          </p:nvPr>
        </p:nvSpPr>
        <p:spPr/>
        <p:txBody>
          <a:bodyPr/>
          <a:lstStyle/>
          <a:p>
            <a:pPr eaLnBrk="1" hangingPunct="1"/>
            <a:r>
              <a:rPr lang="pl-PL" sz="3800" b="1" dirty="0" err="1">
                <a:solidFill>
                  <a:schemeClr val="tx1"/>
                </a:solidFill>
                <a:latin typeface="+mn-lt"/>
              </a:rPr>
              <a:t>Tactical</a:t>
            </a:r>
            <a:r>
              <a:rPr lang="pl-PL" sz="3800" b="1" dirty="0">
                <a:solidFill>
                  <a:schemeClr val="tx1"/>
                </a:solidFill>
                <a:latin typeface="+mn-lt"/>
              </a:rPr>
              <a:t> </a:t>
            </a:r>
            <a:r>
              <a:rPr lang="pl-PL" sz="3800" b="1" dirty="0" err="1">
                <a:solidFill>
                  <a:schemeClr val="tx1"/>
                </a:solidFill>
                <a:latin typeface="+mn-lt"/>
              </a:rPr>
              <a:t>goals</a:t>
            </a:r>
            <a:endParaRPr lang="pl-PL" sz="3800" b="1" dirty="0">
              <a:solidFill>
                <a:schemeClr val="tx1"/>
              </a:solidFill>
              <a:latin typeface="+mn-lt"/>
            </a:endParaRPr>
          </a:p>
        </p:txBody>
      </p:sp>
      <p:sp>
        <p:nvSpPr>
          <p:cNvPr id="12292" name="Rectangle 3"/>
          <p:cNvSpPr>
            <a:spLocks noGrp="1" noChangeArrowheads="1"/>
          </p:cNvSpPr>
          <p:nvPr>
            <p:ph type="body" idx="1"/>
          </p:nvPr>
        </p:nvSpPr>
        <p:spPr/>
        <p:txBody>
          <a:bodyPr/>
          <a:lstStyle/>
          <a:p>
            <a:pPr eaLnBrk="1" hangingPunct="1">
              <a:buNone/>
            </a:pPr>
            <a:r>
              <a:rPr lang="pl-PL" dirty="0">
                <a:solidFill>
                  <a:schemeClr val="tx1"/>
                </a:solidFill>
                <a:latin typeface="+mn-lt"/>
              </a:rPr>
              <a:t>2. </a:t>
            </a:r>
            <a:r>
              <a:rPr lang="pl-PL" b="1" dirty="0" err="1">
                <a:solidFill>
                  <a:schemeClr val="tx1"/>
                </a:solidFill>
                <a:latin typeface="+mn-lt"/>
              </a:rPr>
              <a:t>Tactical</a:t>
            </a:r>
            <a:r>
              <a:rPr lang="pl-PL" b="1" dirty="0">
                <a:solidFill>
                  <a:schemeClr val="tx1"/>
                </a:solidFill>
                <a:latin typeface="+mn-lt"/>
              </a:rPr>
              <a:t> </a:t>
            </a:r>
            <a:r>
              <a:rPr lang="pl-PL" b="1" dirty="0" err="1">
                <a:solidFill>
                  <a:schemeClr val="tx1"/>
                </a:solidFill>
                <a:latin typeface="+mn-lt"/>
              </a:rPr>
              <a:t>goal</a:t>
            </a:r>
            <a:r>
              <a:rPr lang="pl-PL" b="1" dirty="0">
                <a:solidFill>
                  <a:schemeClr val="tx1"/>
                </a:solidFill>
                <a:latin typeface="+mn-lt"/>
              </a:rPr>
              <a:t> </a:t>
            </a:r>
            <a:r>
              <a:rPr lang="pl-PL" dirty="0">
                <a:solidFill>
                  <a:schemeClr val="tx1"/>
                </a:solidFill>
                <a:latin typeface="+mn-lt"/>
              </a:rPr>
              <a:t>- a</a:t>
            </a:r>
            <a:r>
              <a:rPr lang="en-US" dirty="0">
                <a:solidFill>
                  <a:schemeClr val="tx1"/>
                </a:solidFill>
                <a:latin typeface="+mn-lt"/>
              </a:rPr>
              <a:t> goal set by and for</a:t>
            </a:r>
          </a:p>
          <a:p>
            <a:pPr eaLnBrk="1" hangingPunct="1">
              <a:buNone/>
            </a:pPr>
            <a:r>
              <a:rPr lang="en-US" dirty="0">
                <a:solidFill>
                  <a:schemeClr val="tx1"/>
                </a:solidFill>
                <a:latin typeface="+mn-lt"/>
              </a:rPr>
              <a:t>an organization’s</a:t>
            </a:r>
            <a:r>
              <a:rPr lang="pl-PL" dirty="0">
                <a:solidFill>
                  <a:schemeClr val="tx1"/>
                </a:solidFill>
                <a:latin typeface="+mn-lt"/>
              </a:rPr>
              <a:t> </a:t>
            </a:r>
            <a:r>
              <a:rPr lang="en-US" dirty="0">
                <a:solidFill>
                  <a:schemeClr val="tx1"/>
                </a:solidFill>
                <a:latin typeface="+mn-lt"/>
              </a:rPr>
              <a:t>middle managers</a:t>
            </a:r>
            <a:endParaRPr lang="pl-PL" b="1" dirty="0">
              <a:solidFill>
                <a:schemeClr val="tx1"/>
              </a:solidFill>
              <a:latin typeface="+mn-lt"/>
            </a:endParaRPr>
          </a:p>
          <a:p>
            <a:pPr eaLnBrk="1" hangingPunct="1">
              <a:buNone/>
            </a:pPr>
            <a:r>
              <a:rPr lang="en-US" dirty="0">
                <a:solidFill>
                  <a:schemeClr val="tx1"/>
                </a:solidFill>
                <a:latin typeface="+mn-lt"/>
              </a:rPr>
              <a:t>Construction of a new fridge factory/</a:t>
            </a:r>
          </a:p>
          <a:p>
            <a:pPr eaLnBrk="1" hangingPunct="1">
              <a:buNone/>
            </a:pPr>
            <a:r>
              <a:rPr lang="en-US" dirty="0">
                <a:solidFill>
                  <a:schemeClr val="tx1"/>
                </a:solidFill>
                <a:latin typeface="+mn-lt"/>
              </a:rPr>
              <a:t>Modernization and extension of the existing refrigerator factory</a:t>
            </a:r>
            <a:r>
              <a:rPr lang="pl-PL" dirty="0">
                <a:solidFill>
                  <a:schemeClr val="tx1"/>
                </a:solidFill>
                <a:latin typeface="+mn-lt"/>
              </a:rPr>
              <a:t> </a:t>
            </a:r>
          </a:p>
        </p:txBody>
      </p:sp>
      <p:pic>
        <p:nvPicPr>
          <p:cNvPr id="12293" name="Picture 4"/>
          <p:cNvPicPr>
            <a:picLocks noChangeAspect="1" noChangeArrowheads="1"/>
          </p:cNvPicPr>
          <p:nvPr/>
        </p:nvPicPr>
        <p:blipFill>
          <a:blip r:embed="rId3" cstate="print"/>
          <a:srcRect/>
          <a:stretch>
            <a:fillRect/>
          </a:stretch>
        </p:blipFill>
        <p:spPr bwMode="auto">
          <a:xfrm>
            <a:off x="4572000" y="4149080"/>
            <a:ext cx="1100138" cy="1657350"/>
          </a:xfrm>
          <a:prstGeom prst="rect">
            <a:avLst/>
          </a:prstGeom>
          <a:noFill/>
          <a:ln w="9525">
            <a:noFill/>
            <a:miter lim="800000"/>
            <a:headEnd/>
            <a:tailEnd/>
          </a:ln>
        </p:spPr>
      </p:pic>
      <p:sp>
        <p:nvSpPr>
          <p:cNvPr id="12294" name="Text Box 5"/>
          <p:cNvSpPr txBox="1">
            <a:spLocks noChangeArrowheads="1"/>
          </p:cNvSpPr>
          <p:nvPr/>
        </p:nvSpPr>
        <p:spPr bwMode="auto">
          <a:xfrm>
            <a:off x="323850" y="6237288"/>
            <a:ext cx="2952750" cy="579437"/>
          </a:xfrm>
          <a:prstGeom prst="rect">
            <a:avLst/>
          </a:prstGeom>
          <a:noFill/>
          <a:ln w="9525">
            <a:noFill/>
            <a:miter lim="800000"/>
            <a:headEnd/>
            <a:tailEnd/>
          </a:ln>
        </p:spPr>
        <p:txBody>
          <a:bodyPr>
            <a:spAutoFit/>
          </a:bodyPr>
          <a:lstStyle/>
          <a:p>
            <a:pPr>
              <a:spcBef>
                <a:spcPct val="50000"/>
              </a:spcBef>
            </a:pPr>
            <a:endParaRPr lang="pl-PL" sz="3200"/>
          </a:p>
        </p:txBody>
      </p:sp>
      <p:sp>
        <p:nvSpPr>
          <p:cNvPr id="12295" name="Text Box 6"/>
          <p:cNvSpPr txBox="1">
            <a:spLocks noChangeArrowheads="1"/>
          </p:cNvSpPr>
          <p:nvPr/>
        </p:nvSpPr>
        <p:spPr bwMode="auto">
          <a:xfrm>
            <a:off x="684213" y="6237288"/>
            <a:ext cx="3024187" cy="274637"/>
          </a:xfrm>
          <a:prstGeom prst="rect">
            <a:avLst/>
          </a:prstGeom>
          <a:noFill/>
          <a:ln w="9525">
            <a:noFill/>
            <a:miter lim="800000"/>
            <a:headEnd/>
            <a:tailEnd/>
          </a:ln>
        </p:spPr>
        <p:txBody>
          <a:bodyPr>
            <a:spAutoFit/>
          </a:bodyPr>
          <a:lstStyle/>
          <a:p>
            <a:pPr>
              <a:spcBef>
                <a:spcPct val="50000"/>
              </a:spcBef>
            </a:pPr>
            <a:r>
              <a:rPr lang="pl-PL" sz="1200" dirty="0"/>
              <a:t>Source: www.rynek-lodzki.pl</a:t>
            </a:r>
          </a:p>
        </p:txBody>
      </p:sp>
      <p:sp>
        <p:nvSpPr>
          <p:cNvPr id="3" name="Symbol zastępczy numeru slajdu 2"/>
          <p:cNvSpPr>
            <a:spLocks noGrp="1"/>
          </p:cNvSpPr>
          <p:nvPr>
            <p:ph type="sldNum" sz="quarter" idx="12"/>
          </p:nvPr>
        </p:nvSpPr>
        <p:spPr/>
        <p:txBody>
          <a:bodyPr/>
          <a:lstStyle/>
          <a:p>
            <a:pPr>
              <a:defRPr/>
            </a:pPr>
            <a:fld id="{1FA68D42-7256-4748-8276-ED230C238305}" type="slidenum">
              <a:rPr lang="pl-PL" altLang="en-US" smtClean="0"/>
              <a:pPr>
                <a:defRPr/>
              </a:pPr>
              <a:t>28</a:t>
            </a:fld>
            <a:endParaRPr lang="pl-PL" altLang="en-US"/>
          </a:p>
        </p:txBody>
      </p:sp>
    </p:spTree>
    <p:extLst>
      <p:ext uri="{BB962C8B-B14F-4D97-AF65-F5344CB8AC3E}">
        <p14:creationId xmlns:p14="http://schemas.microsoft.com/office/powerpoint/2010/main" val="2216806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13315" name="Rectangle 2"/>
          <p:cNvSpPr>
            <a:spLocks noGrp="1" noChangeArrowheads="1"/>
          </p:cNvSpPr>
          <p:nvPr>
            <p:ph type="title"/>
          </p:nvPr>
        </p:nvSpPr>
        <p:spPr/>
        <p:txBody>
          <a:bodyPr/>
          <a:lstStyle/>
          <a:p>
            <a:pPr eaLnBrk="1" hangingPunct="1"/>
            <a:r>
              <a:rPr lang="pl-PL" sz="4000" b="1" dirty="0" err="1">
                <a:solidFill>
                  <a:schemeClr val="tx1"/>
                </a:solidFill>
                <a:latin typeface="+mn-lt"/>
              </a:rPr>
              <a:t>Operational</a:t>
            </a:r>
            <a:r>
              <a:rPr lang="pl-PL" sz="4000" b="1" dirty="0">
                <a:solidFill>
                  <a:schemeClr val="tx1"/>
                </a:solidFill>
                <a:latin typeface="+mn-lt"/>
              </a:rPr>
              <a:t> </a:t>
            </a:r>
            <a:r>
              <a:rPr lang="pl-PL" sz="4000" b="1" dirty="0" err="1">
                <a:solidFill>
                  <a:schemeClr val="tx1"/>
                </a:solidFill>
                <a:latin typeface="+mn-lt"/>
              </a:rPr>
              <a:t>goals</a:t>
            </a:r>
            <a:endParaRPr lang="pl-PL" sz="4000" b="1" dirty="0">
              <a:solidFill>
                <a:schemeClr val="tx1"/>
              </a:solidFill>
              <a:latin typeface="+mn-lt"/>
            </a:endParaRPr>
          </a:p>
        </p:txBody>
      </p:sp>
      <p:sp>
        <p:nvSpPr>
          <p:cNvPr id="13316" name="Rectangle 3"/>
          <p:cNvSpPr>
            <a:spLocks noGrp="1" noChangeArrowheads="1"/>
          </p:cNvSpPr>
          <p:nvPr>
            <p:ph type="body" idx="1"/>
          </p:nvPr>
        </p:nvSpPr>
        <p:spPr/>
        <p:txBody>
          <a:bodyPr/>
          <a:lstStyle/>
          <a:p>
            <a:pPr eaLnBrk="1" hangingPunct="1">
              <a:buNone/>
            </a:pPr>
            <a:r>
              <a:rPr lang="pl-PL" dirty="0">
                <a:solidFill>
                  <a:schemeClr val="tx1"/>
                </a:solidFill>
                <a:latin typeface="+mn-lt"/>
              </a:rPr>
              <a:t>3. </a:t>
            </a:r>
            <a:r>
              <a:rPr lang="pl-PL" b="1" dirty="0" err="1">
                <a:solidFill>
                  <a:schemeClr val="tx1"/>
                </a:solidFill>
                <a:latin typeface="+mn-lt"/>
              </a:rPr>
              <a:t>Operational</a:t>
            </a:r>
            <a:r>
              <a:rPr lang="pl-PL" b="1" dirty="0">
                <a:solidFill>
                  <a:schemeClr val="tx1"/>
                </a:solidFill>
                <a:latin typeface="+mn-lt"/>
              </a:rPr>
              <a:t> </a:t>
            </a:r>
            <a:r>
              <a:rPr lang="pl-PL" b="1" dirty="0" err="1">
                <a:solidFill>
                  <a:schemeClr val="tx1"/>
                </a:solidFill>
                <a:latin typeface="+mn-lt"/>
              </a:rPr>
              <a:t>goal</a:t>
            </a:r>
            <a:r>
              <a:rPr lang="pl-PL" b="1" dirty="0">
                <a:solidFill>
                  <a:schemeClr val="tx1"/>
                </a:solidFill>
                <a:latin typeface="+mn-lt"/>
              </a:rPr>
              <a:t> </a:t>
            </a:r>
            <a:r>
              <a:rPr lang="pl-PL" dirty="0">
                <a:solidFill>
                  <a:schemeClr val="tx1"/>
                </a:solidFill>
                <a:latin typeface="+mn-lt"/>
              </a:rPr>
              <a:t>- a</a:t>
            </a:r>
            <a:r>
              <a:rPr lang="en-US" dirty="0">
                <a:solidFill>
                  <a:schemeClr val="tx1"/>
                </a:solidFill>
                <a:latin typeface="+mn-lt"/>
              </a:rPr>
              <a:t> goal set by and for</a:t>
            </a:r>
          </a:p>
          <a:p>
            <a:pPr eaLnBrk="1" hangingPunct="1">
              <a:buNone/>
            </a:pPr>
            <a:r>
              <a:rPr lang="en-US" dirty="0">
                <a:solidFill>
                  <a:schemeClr val="tx1"/>
                </a:solidFill>
                <a:latin typeface="+mn-lt"/>
              </a:rPr>
              <a:t>an organization’s</a:t>
            </a:r>
            <a:r>
              <a:rPr lang="pl-PL" dirty="0">
                <a:solidFill>
                  <a:schemeClr val="tx1"/>
                </a:solidFill>
                <a:latin typeface="+mn-lt"/>
              </a:rPr>
              <a:t> </a:t>
            </a:r>
            <a:r>
              <a:rPr lang="en-US" b="1" dirty="0">
                <a:solidFill>
                  <a:schemeClr val="tx1"/>
                </a:solidFill>
                <a:latin typeface="+mn-lt"/>
              </a:rPr>
              <a:t>lower-level</a:t>
            </a:r>
            <a:r>
              <a:rPr lang="pl-PL" b="1" dirty="0">
                <a:solidFill>
                  <a:schemeClr val="tx1"/>
                </a:solidFill>
                <a:latin typeface="+mn-lt"/>
              </a:rPr>
              <a:t> </a:t>
            </a:r>
            <a:r>
              <a:rPr lang="en-US" b="1" dirty="0">
                <a:solidFill>
                  <a:schemeClr val="tx1"/>
                </a:solidFill>
                <a:latin typeface="+mn-lt"/>
              </a:rPr>
              <a:t>managers</a:t>
            </a:r>
            <a:endParaRPr lang="pl-PL" b="1" dirty="0">
              <a:solidFill>
                <a:schemeClr val="tx1"/>
              </a:solidFill>
              <a:latin typeface="+mn-lt"/>
            </a:endParaRPr>
          </a:p>
          <a:p>
            <a:pPr eaLnBrk="1" hangingPunct="1">
              <a:buNone/>
            </a:pPr>
            <a:r>
              <a:rPr lang="en-US" dirty="0">
                <a:solidFill>
                  <a:schemeClr val="tx1"/>
                </a:solidFill>
                <a:latin typeface="+mn-lt"/>
              </a:rPr>
              <a:t>Ordering materials for the production of refrigerators</a:t>
            </a:r>
          </a:p>
          <a:p>
            <a:pPr eaLnBrk="1" hangingPunct="1">
              <a:buNone/>
            </a:pPr>
            <a:r>
              <a:rPr lang="en-US" dirty="0">
                <a:solidFill>
                  <a:schemeClr val="tx1"/>
                </a:solidFill>
                <a:latin typeface="+mn-lt"/>
              </a:rPr>
              <a:t>Graphic design of a fridge</a:t>
            </a:r>
            <a:endParaRPr lang="pl-PL" dirty="0">
              <a:solidFill>
                <a:schemeClr val="tx1"/>
              </a:solidFill>
              <a:latin typeface="+mn-lt"/>
            </a:endParaRPr>
          </a:p>
        </p:txBody>
      </p:sp>
      <p:pic>
        <p:nvPicPr>
          <p:cNvPr id="13317" name="Picture 4"/>
          <p:cNvPicPr>
            <a:picLocks noChangeAspect="1" noChangeArrowheads="1"/>
          </p:cNvPicPr>
          <p:nvPr/>
        </p:nvPicPr>
        <p:blipFill>
          <a:blip r:embed="rId3" cstate="print"/>
          <a:srcRect/>
          <a:stretch>
            <a:fillRect/>
          </a:stretch>
        </p:blipFill>
        <p:spPr bwMode="auto">
          <a:xfrm>
            <a:off x="5984529" y="3933056"/>
            <a:ext cx="1414463" cy="1771650"/>
          </a:xfrm>
          <a:prstGeom prst="rect">
            <a:avLst/>
          </a:prstGeom>
          <a:noFill/>
          <a:ln w="9525">
            <a:noFill/>
            <a:miter lim="800000"/>
            <a:headEnd/>
            <a:tailEnd/>
          </a:ln>
        </p:spPr>
      </p:pic>
      <p:sp>
        <p:nvSpPr>
          <p:cNvPr id="13318" name="Text Box 5"/>
          <p:cNvSpPr txBox="1">
            <a:spLocks noChangeArrowheads="1"/>
          </p:cNvSpPr>
          <p:nvPr/>
        </p:nvSpPr>
        <p:spPr bwMode="auto">
          <a:xfrm>
            <a:off x="468313" y="6237288"/>
            <a:ext cx="3095625" cy="274637"/>
          </a:xfrm>
          <a:prstGeom prst="rect">
            <a:avLst/>
          </a:prstGeom>
          <a:noFill/>
          <a:ln w="9525">
            <a:noFill/>
            <a:miter lim="800000"/>
            <a:headEnd/>
            <a:tailEnd/>
          </a:ln>
        </p:spPr>
        <p:txBody>
          <a:bodyPr>
            <a:spAutoFit/>
          </a:bodyPr>
          <a:lstStyle/>
          <a:p>
            <a:pPr>
              <a:spcBef>
                <a:spcPct val="50000"/>
              </a:spcBef>
            </a:pPr>
            <a:r>
              <a:rPr lang="pl-PL" sz="1200" dirty="0"/>
              <a:t>Source: tech.oldcoconut.com</a:t>
            </a:r>
          </a:p>
        </p:txBody>
      </p:sp>
      <p:sp>
        <p:nvSpPr>
          <p:cNvPr id="3" name="Symbol zastępczy numeru slajdu 2"/>
          <p:cNvSpPr>
            <a:spLocks noGrp="1"/>
          </p:cNvSpPr>
          <p:nvPr>
            <p:ph type="sldNum" sz="quarter" idx="12"/>
          </p:nvPr>
        </p:nvSpPr>
        <p:spPr/>
        <p:txBody>
          <a:bodyPr/>
          <a:lstStyle/>
          <a:p>
            <a:pPr>
              <a:defRPr/>
            </a:pPr>
            <a:fld id="{1FA68D42-7256-4748-8276-ED230C238305}" type="slidenum">
              <a:rPr lang="pl-PL" altLang="en-US" smtClean="0"/>
              <a:pPr>
                <a:defRPr/>
              </a:pPr>
              <a:t>29</a:t>
            </a:fld>
            <a:endParaRPr lang="pl-PL" altLang="en-US"/>
          </a:p>
        </p:txBody>
      </p:sp>
    </p:spTree>
    <p:extLst>
      <p:ext uri="{BB962C8B-B14F-4D97-AF65-F5344CB8AC3E}">
        <p14:creationId xmlns:p14="http://schemas.microsoft.com/office/powerpoint/2010/main" val="275768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5123" name="Rectangle 2"/>
          <p:cNvSpPr>
            <a:spLocks noGrp="1" noChangeArrowheads="1"/>
          </p:cNvSpPr>
          <p:nvPr>
            <p:ph type="title"/>
          </p:nvPr>
        </p:nvSpPr>
        <p:spPr>
          <a:xfrm>
            <a:off x="395288" y="260350"/>
            <a:ext cx="8748712" cy="1139825"/>
          </a:xfrm>
        </p:spPr>
        <p:txBody>
          <a:bodyPr/>
          <a:lstStyle/>
          <a:p>
            <a:pPr eaLnBrk="1" hangingPunct="1"/>
            <a:r>
              <a:rPr lang="pl-PL" sz="4000" b="1" dirty="0">
                <a:solidFill>
                  <a:schemeClr val="tx1"/>
                </a:solidFill>
                <a:latin typeface="+mn-lt"/>
              </a:rPr>
              <a:t>Planning </a:t>
            </a:r>
            <a:r>
              <a:rPr lang="pl-PL" sz="4000" b="1" dirty="0" err="1">
                <a:solidFill>
                  <a:schemeClr val="tx1"/>
                </a:solidFill>
                <a:latin typeface="+mn-lt"/>
              </a:rPr>
              <a:t>before</a:t>
            </a:r>
            <a:r>
              <a:rPr lang="pl-PL" sz="4000" b="1" dirty="0">
                <a:solidFill>
                  <a:schemeClr val="tx1"/>
                </a:solidFill>
                <a:latin typeface="+mn-lt"/>
              </a:rPr>
              <a:t> 1989</a:t>
            </a:r>
          </a:p>
        </p:txBody>
      </p:sp>
      <p:sp>
        <p:nvSpPr>
          <p:cNvPr id="5124" name="Text Box 6"/>
          <p:cNvSpPr txBox="1">
            <a:spLocks noChangeArrowheads="1"/>
          </p:cNvSpPr>
          <p:nvPr/>
        </p:nvSpPr>
        <p:spPr bwMode="auto">
          <a:xfrm>
            <a:off x="395288" y="6308725"/>
            <a:ext cx="2952750" cy="457200"/>
          </a:xfrm>
          <a:prstGeom prst="rect">
            <a:avLst/>
          </a:prstGeom>
          <a:noFill/>
          <a:ln w="9525">
            <a:noFill/>
            <a:miter lim="800000"/>
            <a:headEnd/>
            <a:tailEnd/>
          </a:ln>
        </p:spPr>
        <p:txBody>
          <a:bodyPr>
            <a:spAutoFit/>
          </a:bodyPr>
          <a:lstStyle/>
          <a:p>
            <a:pPr>
              <a:spcBef>
                <a:spcPct val="50000"/>
              </a:spcBef>
            </a:pPr>
            <a:r>
              <a:rPr lang="pl-PL" sz="1200" dirty="0" err="1"/>
              <a:t>Sources</a:t>
            </a:r>
            <a:r>
              <a:rPr lang="pl-PL" sz="1200" dirty="0"/>
              <a:t>: kultowa.korbatz.com, kc-pzpr.webpark.pl, </a:t>
            </a:r>
          </a:p>
        </p:txBody>
      </p:sp>
      <p:pic>
        <p:nvPicPr>
          <p:cNvPr id="5125" name="Picture 8" descr="b"/>
          <p:cNvPicPr>
            <a:picLocks noChangeAspect="1" noChangeArrowheads="1"/>
          </p:cNvPicPr>
          <p:nvPr/>
        </p:nvPicPr>
        <p:blipFill>
          <a:blip r:embed="rId3" cstate="print"/>
          <a:srcRect/>
          <a:stretch>
            <a:fillRect/>
          </a:stretch>
        </p:blipFill>
        <p:spPr bwMode="auto">
          <a:xfrm>
            <a:off x="1258888" y="1844675"/>
            <a:ext cx="1728787" cy="1700213"/>
          </a:xfrm>
          <a:prstGeom prst="rect">
            <a:avLst/>
          </a:prstGeom>
          <a:noFill/>
          <a:ln w="9525">
            <a:noFill/>
            <a:miter lim="800000"/>
            <a:headEnd/>
            <a:tailEnd/>
          </a:ln>
        </p:spPr>
      </p:pic>
      <p:pic>
        <p:nvPicPr>
          <p:cNvPr id="5126" name="Picture 9" descr="a"/>
          <p:cNvPicPr>
            <a:picLocks noChangeAspect="1" noChangeArrowheads="1"/>
          </p:cNvPicPr>
          <p:nvPr/>
        </p:nvPicPr>
        <p:blipFill>
          <a:blip r:embed="rId4" cstate="print"/>
          <a:srcRect/>
          <a:stretch>
            <a:fillRect/>
          </a:stretch>
        </p:blipFill>
        <p:spPr bwMode="auto">
          <a:xfrm>
            <a:off x="4284663" y="2060575"/>
            <a:ext cx="1871662" cy="1443038"/>
          </a:xfrm>
          <a:prstGeom prst="rect">
            <a:avLst/>
          </a:prstGeom>
          <a:noFill/>
          <a:ln w="9525">
            <a:noFill/>
            <a:miter lim="800000"/>
            <a:headEnd/>
            <a:tailEnd/>
          </a:ln>
        </p:spPr>
      </p:pic>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3</a:t>
            </a:fld>
            <a:endParaRPr lang="pl-PL" altLang="en-US"/>
          </a:p>
        </p:txBody>
      </p:sp>
    </p:spTree>
    <p:extLst>
      <p:ext uri="{BB962C8B-B14F-4D97-AF65-F5344CB8AC3E}">
        <p14:creationId xmlns:p14="http://schemas.microsoft.com/office/powerpoint/2010/main" val="3805215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stopki 4"/>
          <p:cNvSpPr>
            <a:spLocks noGrp="1"/>
          </p:cNvSpPr>
          <p:nvPr>
            <p:ph type="ftr" sz="quarter" idx="11"/>
          </p:nvPr>
        </p:nvSpPr>
        <p:spPr/>
        <p:txBody>
          <a:bodyPr/>
          <a:lstStyle/>
          <a:p>
            <a:pPr>
              <a:defRPr/>
            </a:pPr>
            <a:r>
              <a:rPr lang="pl-PL" altLang="en-US"/>
              <a:t>PJIIT </a:t>
            </a:r>
          </a:p>
        </p:txBody>
      </p:sp>
      <p:sp>
        <p:nvSpPr>
          <p:cNvPr id="14339" name="Rectangle 2"/>
          <p:cNvSpPr>
            <a:spLocks noGrp="1" noChangeArrowheads="1"/>
          </p:cNvSpPr>
          <p:nvPr>
            <p:ph type="title"/>
          </p:nvPr>
        </p:nvSpPr>
        <p:spPr/>
        <p:txBody>
          <a:bodyPr/>
          <a:lstStyle/>
          <a:p>
            <a:pPr eaLnBrk="1" hangingPunct="1"/>
            <a:r>
              <a:rPr lang="pl-PL" sz="4000" b="1" dirty="0" err="1">
                <a:solidFill>
                  <a:schemeClr val="tx1"/>
                </a:solidFill>
                <a:latin typeface="+mn-lt"/>
              </a:rPr>
              <a:t>Setting</a:t>
            </a:r>
            <a:r>
              <a:rPr lang="pl-PL" sz="4000" b="1" dirty="0">
                <a:solidFill>
                  <a:schemeClr val="tx1"/>
                </a:solidFill>
                <a:latin typeface="+mn-lt"/>
              </a:rPr>
              <a:t> </a:t>
            </a:r>
            <a:r>
              <a:rPr lang="pl-PL" sz="4000" b="1" dirty="0" err="1">
                <a:solidFill>
                  <a:schemeClr val="tx1"/>
                </a:solidFill>
                <a:latin typeface="+mn-lt"/>
              </a:rPr>
              <a:t>goals</a:t>
            </a:r>
            <a:r>
              <a:rPr lang="pl-PL" sz="4000" b="1" dirty="0">
                <a:solidFill>
                  <a:schemeClr val="tx1"/>
                </a:solidFill>
                <a:latin typeface="+mn-lt"/>
              </a:rPr>
              <a:t> - </a:t>
            </a:r>
            <a:r>
              <a:rPr lang="pl-PL" sz="4000" b="1" dirty="0" err="1">
                <a:solidFill>
                  <a:schemeClr val="tx1"/>
                </a:solidFill>
                <a:latin typeface="+mn-lt"/>
              </a:rPr>
              <a:t>problems</a:t>
            </a:r>
            <a:r>
              <a:rPr lang="pl-PL" dirty="0">
                <a:solidFill>
                  <a:schemeClr val="tx1"/>
                </a:solidFill>
                <a:latin typeface="+mn-lt"/>
              </a:rPr>
              <a:t> </a:t>
            </a:r>
          </a:p>
        </p:txBody>
      </p:sp>
      <p:sp>
        <p:nvSpPr>
          <p:cNvPr id="14340" name="Rectangle 3"/>
          <p:cNvSpPr>
            <a:spLocks noGrp="1" noChangeArrowheads="1"/>
          </p:cNvSpPr>
          <p:nvPr>
            <p:ph type="body" idx="1"/>
          </p:nvPr>
        </p:nvSpPr>
        <p:spPr/>
        <p:txBody>
          <a:bodyPr/>
          <a:lstStyle/>
          <a:p>
            <a:pPr marL="571500" indent="-571500" eaLnBrk="1" hangingPunct="1">
              <a:buFont typeface="Wingdings" pitchFamily="2" charset="2"/>
              <a:buAutoNum type="arabicPeriod"/>
            </a:pPr>
            <a:r>
              <a:rPr lang="en-US" dirty="0">
                <a:solidFill>
                  <a:schemeClr val="tx1"/>
                </a:solidFill>
                <a:latin typeface="+mn-lt"/>
              </a:rPr>
              <a:t>Who should set individual goals?</a:t>
            </a:r>
          </a:p>
          <a:p>
            <a:pPr marL="571500" indent="-571500" eaLnBrk="1" hangingPunct="1">
              <a:buFont typeface="Wingdings" pitchFamily="2" charset="2"/>
              <a:buAutoNum type="arabicPeriod"/>
            </a:pPr>
            <a:r>
              <a:rPr lang="en-US" dirty="0">
                <a:solidFill>
                  <a:schemeClr val="tx1"/>
                </a:solidFill>
                <a:latin typeface="+mn-lt"/>
              </a:rPr>
              <a:t>Lack of consistency of goals</a:t>
            </a:r>
          </a:p>
          <a:p>
            <a:pPr marL="571500" indent="-571500" eaLnBrk="1" hangingPunct="1">
              <a:buFont typeface="Wingdings" pitchFamily="2" charset="2"/>
              <a:buAutoNum type="arabicPeriod"/>
            </a:pPr>
            <a:r>
              <a:rPr lang="en-US" dirty="0">
                <a:solidFill>
                  <a:schemeClr val="tx1"/>
                </a:solidFill>
                <a:latin typeface="+mn-lt"/>
              </a:rPr>
              <a:t>Competitiveness of goals </a:t>
            </a:r>
            <a:r>
              <a:rPr lang="pl-PL" dirty="0">
                <a:solidFill>
                  <a:schemeClr val="tx1"/>
                </a:solidFill>
                <a:latin typeface="+mn-lt"/>
              </a:rPr>
              <a:t>     </a:t>
            </a:r>
            <a:r>
              <a:rPr lang="en-US" dirty="0">
                <a:solidFill>
                  <a:schemeClr val="tx1"/>
                </a:solidFill>
                <a:latin typeface="+mn-lt"/>
              </a:rPr>
              <a:t>optimization</a:t>
            </a:r>
          </a:p>
          <a:p>
            <a:pPr marL="571500" indent="-571500" eaLnBrk="1" hangingPunct="1">
              <a:buFont typeface="Wingdings" pitchFamily="2" charset="2"/>
              <a:buAutoNum type="arabicPeriod"/>
            </a:pPr>
            <a:r>
              <a:rPr lang="pl-PL" dirty="0" err="1">
                <a:solidFill>
                  <a:schemeClr val="tx1"/>
                </a:solidFill>
                <a:latin typeface="+mn-lt"/>
              </a:rPr>
              <a:t>Autonomization</a:t>
            </a:r>
            <a:r>
              <a:rPr lang="pl-PL" dirty="0">
                <a:solidFill>
                  <a:schemeClr val="tx1"/>
                </a:solidFill>
                <a:latin typeface="+mn-lt"/>
              </a:rPr>
              <a:t> of </a:t>
            </a:r>
            <a:r>
              <a:rPr lang="pl-PL" dirty="0" err="1">
                <a:solidFill>
                  <a:schemeClr val="tx1"/>
                </a:solidFill>
                <a:latin typeface="+mn-lt"/>
              </a:rPr>
              <a:t>goals</a:t>
            </a:r>
            <a:endParaRPr lang="en-US" dirty="0">
              <a:solidFill>
                <a:schemeClr val="tx1"/>
              </a:solidFill>
              <a:latin typeface="+mn-lt"/>
            </a:endParaRPr>
          </a:p>
          <a:p>
            <a:pPr marL="571500" indent="-571500" eaLnBrk="1" hangingPunct="1">
              <a:buFont typeface="Wingdings" pitchFamily="2" charset="2"/>
              <a:buAutoNum type="arabicPeriod"/>
            </a:pPr>
            <a:r>
              <a:rPr lang="en-US" dirty="0">
                <a:solidFill>
                  <a:schemeClr val="tx1"/>
                </a:solidFill>
                <a:latin typeface="+mn-lt"/>
              </a:rPr>
              <a:t>Existing restrictions</a:t>
            </a:r>
            <a:endParaRPr lang="pl-PL" dirty="0">
              <a:solidFill>
                <a:schemeClr val="tx1"/>
              </a:solidFill>
              <a:latin typeface="+mn-lt"/>
            </a:endParaRPr>
          </a:p>
          <a:p>
            <a:pPr marL="571500" indent="-571500" eaLnBrk="1" hangingPunct="1">
              <a:buFont typeface="Wingdings" pitchFamily="2" charset="2"/>
              <a:buAutoNum type="arabicPeriod"/>
            </a:pPr>
            <a:endParaRPr lang="pl-PL" dirty="0">
              <a:solidFill>
                <a:schemeClr val="tx1"/>
              </a:solidFill>
              <a:latin typeface="+mn-lt"/>
            </a:endParaRPr>
          </a:p>
        </p:txBody>
      </p:sp>
      <p:sp>
        <p:nvSpPr>
          <p:cNvPr id="14341" name="Line 4"/>
          <p:cNvSpPr>
            <a:spLocks noChangeShapeType="1"/>
          </p:cNvSpPr>
          <p:nvPr/>
        </p:nvSpPr>
        <p:spPr bwMode="auto">
          <a:xfrm>
            <a:off x="5436096" y="2996952"/>
            <a:ext cx="358775" cy="0"/>
          </a:xfrm>
          <a:prstGeom prst="line">
            <a:avLst/>
          </a:prstGeom>
          <a:noFill/>
          <a:ln w="9525">
            <a:solidFill>
              <a:schemeClr val="tx1"/>
            </a:solidFill>
            <a:round/>
            <a:headEnd/>
            <a:tailEnd type="triangle" w="med" len="med"/>
          </a:ln>
        </p:spPr>
        <p:txBody>
          <a:bodyPr/>
          <a:lstStyle/>
          <a:p>
            <a:endParaRPr lang="pl-PL"/>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30</a:t>
            </a:fld>
            <a:endParaRPr lang="pl-PL" altLang="en-US"/>
          </a:p>
        </p:txBody>
      </p:sp>
    </p:spTree>
    <p:extLst>
      <p:ext uri="{BB962C8B-B14F-4D97-AF65-F5344CB8AC3E}">
        <p14:creationId xmlns:p14="http://schemas.microsoft.com/office/powerpoint/2010/main" val="328931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16387" name="Rectangle 2"/>
          <p:cNvSpPr>
            <a:spLocks noGrp="1" noChangeArrowheads="1"/>
          </p:cNvSpPr>
          <p:nvPr>
            <p:ph type="title"/>
          </p:nvPr>
        </p:nvSpPr>
        <p:spPr/>
        <p:txBody>
          <a:bodyPr/>
          <a:lstStyle/>
          <a:p>
            <a:pPr eaLnBrk="1" hangingPunct="1"/>
            <a:r>
              <a:rPr lang="pl-PL" sz="4000" b="1" dirty="0">
                <a:solidFill>
                  <a:schemeClr val="tx1"/>
                </a:solidFill>
                <a:latin typeface="+mn-lt"/>
              </a:rPr>
              <a:t>Management by </a:t>
            </a:r>
            <a:r>
              <a:rPr lang="pl-PL" sz="4000" b="1" dirty="0" err="1">
                <a:solidFill>
                  <a:schemeClr val="tx1"/>
                </a:solidFill>
                <a:latin typeface="+mn-lt"/>
              </a:rPr>
              <a:t>Objectives</a:t>
            </a:r>
            <a:r>
              <a:rPr lang="pl-PL" sz="4000" b="1" dirty="0">
                <a:solidFill>
                  <a:schemeClr val="tx1"/>
                </a:solidFill>
                <a:latin typeface="+mn-lt"/>
              </a:rPr>
              <a:t> (MBO)</a:t>
            </a:r>
          </a:p>
        </p:txBody>
      </p:sp>
      <p:sp>
        <p:nvSpPr>
          <p:cNvPr id="16388" name="Rectangle 3"/>
          <p:cNvSpPr>
            <a:spLocks noGrp="1" noChangeArrowheads="1"/>
          </p:cNvSpPr>
          <p:nvPr>
            <p:ph type="body" idx="1"/>
          </p:nvPr>
        </p:nvSpPr>
        <p:spPr/>
        <p:txBody>
          <a:bodyPr/>
          <a:lstStyle/>
          <a:p>
            <a:pPr eaLnBrk="1" hangingPunct="1">
              <a:lnSpc>
                <a:spcPct val="90000"/>
              </a:lnSpc>
            </a:pPr>
            <a:r>
              <a:rPr lang="pl-PL" sz="2800" dirty="0">
                <a:solidFill>
                  <a:schemeClr val="tx1"/>
                </a:solidFill>
                <a:latin typeface="+mn-lt"/>
              </a:rPr>
              <a:t>A</a:t>
            </a:r>
            <a:r>
              <a:rPr lang="en-US" sz="2800" dirty="0">
                <a:solidFill>
                  <a:schemeClr val="tx1"/>
                </a:solidFill>
                <a:latin typeface="+mn-lt"/>
              </a:rPr>
              <a:t> strategic management model that aims to improve the performance of an organization by clearly defining objectives that are agreed </a:t>
            </a:r>
            <a:r>
              <a:rPr lang="pl-PL" sz="2800" dirty="0">
                <a:solidFill>
                  <a:schemeClr val="tx1"/>
                </a:solidFill>
                <a:latin typeface="+mn-lt"/>
              </a:rPr>
              <a:t>on</a:t>
            </a:r>
            <a:r>
              <a:rPr lang="en-US" sz="2800" dirty="0">
                <a:solidFill>
                  <a:schemeClr val="tx1"/>
                </a:solidFill>
                <a:latin typeface="+mn-lt"/>
              </a:rPr>
              <a:t> by </a:t>
            </a:r>
            <a:r>
              <a:rPr lang="en-US" sz="2800" b="1" dirty="0">
                <a:solidFill>
                  <a:schemeClr val="tx1"/>
                </a:solidFill>
                <a:latin typeface="+mn-lt"/>
              </a:rPr>
              <a:t>both</a:t>
            </a:r>
            <a:r>
              <a:rPr lang="en-US" sz="2800" dirty="0">
                <a:solidFill>
                  <a:schemeClr val="tx1"/>
                </a:solidFill>
                <a:latin typeface="+mn-lt"/>
              </a:rPr>
              <a:t> management and employees.</a:t>
            </a:r>
            <a:r>
              <a:rPr lang="pl-PL" sz="2800" dirty="0">
                <a:solidFill>
                  <a:schemeClr val="tx1"/>
                </a:solidFill>
                <a:latin typeface="+mn-lt"/>
              </a:rPr>
              <a:t> </a:t>
            </a:r>
          </a:p>
          <a:p>
            <a:pPr eaLnBrk="1" hangingPunct="1">
              <a:lnSpc>
                <a:spcPct val="90000"/>
              </a:lnSpc>
            </a:pPr>
            <a:r>
              <a:rPr lang="pl-PL" sz="2800" dirty="0">
                <a:solidFill>
                  <a:schemeClr val="tx1"/>
                </a:solidFill>
                <a:latin typeface="+mn-lt"/>
              </a:rPr>
              <a:t>T</a:t>
            </a:r>
            <a:r>
              <a:rPr lang="en-US" sz="2800" dirty="0">
                <a:solidFill>
                  <a:schemeClr val="tx1"/>
                </a:solidFill>
                <a:latin typeface="+mn-lt"/>
              </a:rPr>
              <a:t>he degree of achievement of goals should be a key factor in employee evaluation and rewarding</a:t>
            </a:r>
            <a:endParaRPr lang="pl-PL" sz="2800" dirty="0">
              <a:solidFill>
                <a:schemeClr val="tx1"/>
              </a:solidFill>
              <a:latin typeface="+mn-lt"/>
            </a:endParaRPr>
          </a:p>
          <a:p>
            <a:pPr eaLnBrk="1" hangingPunct="1">
              <a:lnSpc>
                <a:spcPct val="90000"/>
              </a:lnSpc>
              <a:buFont typeface="Wingdings" pitchFamily="2" charset="2"/>
              <a:buNone/>
            </a:pPr>
            <a:endParaRPr lang="pl-PL" sz="2800" dirty="0">
              <a:solidFill>
                <a:schemeClr val="tx1"/>
              </a:solidFill>
              <a:latin typeface="+mn-lt"/>
            </a:endParaRPr>
          </a:p>
          <a:p>
            <a:pPr eaLnBrk="1" hangingPunct="1">
              <a:lnSpc>
                <a:spcPct val="90000"/>
              </a:lnSpc>
              <a:buFont typeface="Wingdings" pitchFamily="2" charset="2"/>
              <a:buNone/>
            </a:pPr>
            <a:endParaRPr lang="pl-PL" sz="2800" dirty="0">
              <a:solidFill>
                <a:schemeClr val="tx1"/>
              </a:solidFill>
              <a:latin typeface="+mn-lt"/>
            </a:endParaRP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31</a:t>
            </a:fld>
            <a:endParaRPr lang="pl-PL" altLang="en-US"/>
          </a:p>
        </p:txBody>
      </p:sp>
    </p:spTree>
    <p:extLst>
      <p:ext uri="{BB962C8B-B14F-4D97-AF65-F5344CB8AC3E}">
        <p14:creationId xmlns:p14="http://schemas.microsoft.com/office/powerpoint/2010/main" val="3994312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17411" name="Rectangle 2"/>
          <p:cNvSpPr>
            <a:spLocks noGrp="1" noChangeArrowheads="1"/>
          </p:cNvSpPr>
          <p:nvPr>
            <p:ph type="title"/>
          </p:nvPr>
        </p:nvSpPr>
        <p:spPr>
          <a:xfrm>
            <a:off x="468313" y="188913"/>
            <a:ext cx="8156575" cy="995362"/>
          </a:xfrm>
        </p:spPr>
        <p:txBody>
          <a:bodyPr/>
          <a:lstStyle/>
          <a:p>
            <a:pPr eaLnBrk="1" hangingPunct="1"/>
            <a:r>
              <a:rPr lang="pl-PL" sz="4000" b="1" dirty="0">
                <a:solidFill>
                  <a:schemeClr val="tx1"/>
                </a:solidFill>
                <a:latin typeface="+mn-lt"/>
              </a:rPr>
              <a:t>Management by </a:t>
            </a:r>
            <a:r>
              <a:rPr lang="pl-PL" sz="4000" b="1" dirty="0" err="1">
                <a:solidFill>
                  <a:schemeClr val="tx1"/>
                </a:solidFill>
                <a:latin typeface="+mn-lt"/>
              </a:rPr>
              <a:t>Objectives</a:t>
            </a:r>
            <a:r>
              <a:rPr lang="pl-PL" sz="4000" b="1" dirty="0">
                <a:solidFill>
                  <a:schemeClr val="tx1"/>
                </a:solidFill>
                <a:latin typeface="+mn-lt"/>
              </a:rPr>
              <a:t> (MBO)</a:t>
            </a:r>
          </a:p>
        </p:txBody>
      </p:sp>
      <p:sp>
        <p:nvSpPr>
          <p:cNvPr id="17412" name="Rectangle 3"/>
          <p:cNvSpPr>
            <a:spLocks noGrp="1" noChangeArrowheads="1"/>
          </p:cNvSpPr>
          <p:nvPr>
            <p:ph type="body" idx="1"/>
          </p:nvPr>
        </p:nvSpPr>
        <p:spPr/>
        <p:txBody>
          <a:bodyPr/>
          <a:lstStyle/>
          <a:p>
            <a:pPr eaLnBrk="1" hangingPunct="1">
              <a:buNone/>
            </a:pPr>
            <a:r>
              <a:rPr lang="en-US" sz="2600" b="1" dirty="0">
                <a:solidFill>
                  <a:schemeClr val="tx1"/>
                </a:solidFill>
                <a:latin typeface="+mn-lt"/>
              </a:rPr>
              <a:t>Comprehensive </a:t>
            </a:r>
            <a:r>
              <a:rPr lang="pl-PL" sz="2600" b="1" dirty="0">
                <a:solidFill>
                  <a:schemeClr val="tx1"/>
                </a:solidFill>
                <a:latin typeface="+mn-lt"/>
                <a:sym typeface="Wingdings" panose="05000000000000000000" pitchFamily="2" charset="2"/>
              </a:rPr>
              <a:t></a:t>
            </a:r>
            <a:endParaRPr lang="en-US" sz="2600" b="1" dirty="0">
              <a:solidFill>
                <a:schemeClr val="tx1"/>
              </a:solidFill>
              <a:latin typeface="+mn-lt"/>
            </a:endParaRPr>
          </a:p>
          <a:p>
            <a:pPr eaLnBrk="1" hangingPunct="1">
              <a:buNone/>
            </a:pPr>
            <a:r>
              <a:rPr lang="en-US" sz="2600" b="1" dirty="0">
                <a:solidFill>
                  <a:schemeClr val="tx1"/>
                </a:solidFill>
                <a:latin typeface="+mn-lt"/>
              </a:rPr>
              <a:t>Planning </a:t>
            </a:r>
            <a:r>
              <a:rPr lang="en-US" sz="2600" dirty="0">
                <a:solidFill>
                  <a:schemeClr val="tx1"/>
                </a:solidFill>
                <a:latin typeface="+mn-lt"/>
              </a:rPr>
              <a:t>- by setting goals</a:t>
            </a:r>
          </a:p>
          <a:p>
            <a:pPr eaLnBrk="1" hangingPunct="1">
              <a:buNone/>
            </a:pPr>
            <a:r>
              <a:rPr lang="en-US" sz="2600" b="1" dirty="0">
                <a:solidFill>
                  <a:schemeClr val="tx1"/>
                </a:solidFill>
                <a:latin typeface="+mn-lt"/>
              </a:rPr>
              <a:t>Organizing </a:t>
            </a:r>
            <a:r>
              <a:rPr lang="en-US" sz="2600" dirty="0">
                <a:solidFill>
                  <a:schemeClr val="tx1"/>
                </a:solidFill>
                <a:latin typeface="+mn-lt"/>
              </a:rPr>
              <a:t>- by delegating authority to decide and take responsibility, and by providing means to achieve goals</a:t>
            </a:r>
          </a:p>
          <a:p>
            <a:pPr eaLnBrk="1" hangingPunct="1">
              <a:buNone/>
            </a:pPr>
            <a:r>
              <a:rPr lang="en-US" sz="2600" b="1" dirty="0">
                <a:solidFill>
                  <a:schemeClr val="tx1"/>
                </a:solidFill>
                <a:latin typeface="+mn-lt"/>
              </a:rPr>
              <a:t>Motivating </a:t>
            </a:r>
            <a:r>
              <a:rPr lang="en-US" sz="2600" dirty="0">
                <a:solidFill>
                  <a:schemeClr val="tx1"/>
                </a:solidFill>
                <a:latin typeface="+mn-lt"/>
              </a:rPr>
              <a:t>- by conducting conversations with colleagues, objective evaluation and remuneration</a:t>
            </a:r>
          </a:p>
          <a:p>
            <a:pPr eaLnBrk="1" hangingPunct="1">
              <a:buNone/>
            </a:pPr>
            <a:r>
              <a:rPr lang="en-US" sz="2600" b="1" dirty="0">
                <a:solidFill>
                  <a:schemeClr val="tx1"/>
                </a:solidFill>
                <a:latin typeface="+mn-lt"/>
              </a:rPr>
              <a:t>Control </a:t>
            </a:r>
            <a:r>
              <a:rPr lang="en-US" sz="2600" dirty="0">
                <a:solidFill>
                  <a:schemeClr val="tx1"/>
                </a:solidFill>
                <a:latin typeface="+mn-lt"/>
              </a:rPr>
              <a:t>- by </a:t>
            </a:r>
            <a:r>
              <a:rPr lang="pl-PL" sz="2600" dirty="0" err="1">
                <a:solidFill>
                  <a:schemeClr val="tx1"/>
                </a:solidFill>
                <a:latin typeface="+mn-lt"/>
              </a:rPr>
              <a:t>evaluating</a:t>
            </a:r>
            <a:r>
              <a:rPr lang="en-US" sz="2600" dirty="0">
                <a:solidFill>
                  <a:schemeClr val="tx1"/>
                </a:solidFill>
                <a:latin typeface="+mn-lt"/>
              </a:rPr>
              <a:t> the results against the goals</a:t>
            </a:r>
            <a:endParaRPr lang="pl-PL" sz="2600" dirty="0">
              <a:solidFill>
                <a:schemeClr val="tx1"/>
              </a:solidFill>
              <a:latin typeface="+mn-lt"/>
            </a:endParaRP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32</a:t>
            </a:fld>
            <a:endParaRPr lang="pl-PL" altLang="en-US"/>
          </a:p>
        </p:txBody>
      </p:sp>
    </p:spTree>
    <p:extLst>
      <p:ext uri="{BB962C8B-B14F-4D97-AF65-F5344CB8AC3E}">
        <p14:creationId xmlns:p14="http://schemas.microsoft.com/office/powerpoint/2010/main" val="2683479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18435" name="Rectangle 2"/>
          <p:cNvSpPr>
            <a:spLocks noGrp="1" noChangeArrowheads="1"/>
          </p:cNvSpPr>
          <p:nvPr>
            <p:ph type="title"/>
          </p:nvPr>
        </p:nvSpPr>
        <p:spPr/>
        <p:txBody>
          <a:bodyPr/>
          <a:lstStyle/>
          <a:p>
            <a:pPr eaLnBrk="1" hangingPunct="1"/>
            <a:r>
              <a:rPr lang="pl-PL" sz="4000" b="1" dirty="0">
                <a:solidFill>
                  <a:schemeClr val="tx1"/>
                </a:solidFill>
                <a:latin typeface="+mn-lt"/>
              </a:rPr>
              <a:t>Planning </a:t>
            </a:r>
            <a:r>
              <a:rPr lang="pl-PL" sz="4000" b="1" dirty="0" err="1">
                <a:solidFill>
                  <a:schemeClr val="tx1"/>
                </a:solidFill>
                <a:latin typeface="+mn-lt"/>
              </a:rPr>
              <a:t>procedure</a:t>
            </a:r>
            <a:endParaRPr lang="pl-PL" sz="4000" b="1" dirty="0">
              <a:solidFill>
                <a:schemeClr val="tx1"/>
              </a:solidFill>
              <a:latin typeface="+mn-lt"/>
            </a:endParaRPr>
          </a:p>
        </p:txBody>
      </p:sp>
      <p:sp>
        <p:nvSpPr>
          <p:cNvPr id="18436" name="Rectangle 3"/>
          <p:cNvSpPr>
            <a:spLocks noGrp="1" noChangeArrowheads="1"/>
          </p:cNvSpPr>
          <p:nvPr>
            <p:ph type="body" idx="1"/>
          </p:nvPr>
        </p:nvSpPr>
        <p:spPr/>
        <p:txBody>
          <a:bodyPr/>
          <a:lstStyle/>
          <a:p>
            <a:pPr eaLnBrk="1" hangingPunct="1">
              <a:lnSpc>
                <a:spcPct val="90000"/>
              </a:lnSpc>
              <a:buNone/>
            </a:pPr>
            <a:r>
              <a:rPr lang="pl-PL" b="1" dirty="0" err="1">
                <a:solidFill>
                  <a:schemeClr val="tx1"/>
                </a:solidFill>
                <a:latin typeface="+mn-lt"/>
              </a:rPr>
              <a:t>Criteria</a:t>
            </a:r>
            <a:r>
              <a:rPr lang="pl-PL" b="1" dirty="0">
                <a:solidFill>
                  <a:schemeClr val="tx1"/>
                </a:solidFill>
                <a:latin typeface="+mn-lt"/>
              </a:rPr>
              <a:t> for </a:t>
            </a:r>
            <a:r>
              <a:rPr lang="pl-PL" b="1" dirty="0" err="1">
                <a:solidFill>
                  <a:schemeClr val="tx1"/>
                </a:solidFill>
                <a:latin typeface="+mn-lt"/>
              </a:rPr>
              <a:t>categorizing</a:t>
            </a:r>
            <a:r>
              <a:rPr lang="pl-PL" b="1" dirty="0">
                <a:solidFill>
                  <a:schemeClr val="tx1"/>
                </a:solidFill>
                <a:latin typeface="+mn-lt"/>
              </a:rPr>
              <a:t> </a:t>
            </a:r>
            <a:r>
              <a:rPr lang="pl-PL" b="1" dirty="0" err="1">
                <a:solidFill>
                  <a:schemeClr val="tx1"/>
                </a:solidFill>
                <a:latin typeface="+mn-lt"/>
              </a:rPr>
              <a:t>plans</a:t>
            </a:r>
            <a:r>
              <a:rPr lang="pl-PL" b="1" dirty="0">
                <a:solidFill>
                  <a:schemeClr val="tx1"/>
                </a:solidFill>
                <a:latin typeface="+mn-lt"/>
              </a:rPr>
              <a:t>:</a:t>
            </a:r>
          </a:p>
          <a:p>
            <a:pPr eaLnBrk="1" hangingPunct="1">
              <a:lnSpc>
                <a:spcPct val="90000"/>
              </a:lnSpc>
            </a:pPr>
            <a:r>
              <a:rPr lang="en-US" b="1" dirty="0">
                <a:solidFill>
                  <a:schemeClr val="tx1"/>
                </a:solidFill>
                <a:latin typeface="+mn-lt"/>
              </a:rPr>
              <a:t>Management level </a:t>
            </a:r>
            <a:r>
              <a:rPr lang="en-US" dirty="0">
                <a:solidFill>
                  <a:schemeClr val="tx1"/>
                </a:solidFill>
                <a:latin typeface="+mn-lt"/>
              </a:rPr>
              <a:t>(strategic, tactical, operational)</a:t>
            </a:r>
          </a:p>
          <a:p>
            <a:pPr eaLnBrk="1" hangingPunct="1">
              <a:lnSpc>
                <a:spcPct val="90000"/>
              </a:lnSpc>
            </a:pPr>
            <a:r>
              <a:rPr lang="en-US" b="1" dirty="0">
                <a:solidFill>
                  <a:schemeClr val="tx1"/>
                </a:solidFill>
                <a:latin typeface="+mn-lt"/>
              </a:rPr>
              <a:t>Time horizon </a:t>
            </a:r>
            <a:r>
              <a:rPr lang="en-US" dirty="0">
                <a:solidFill>
                  <a:schemeClr val="tx1"/>
                </a:solidFill>
                <a:latin typeface="+mn-lt"/>
              </a:rPr>
              <a:t>(long-term, medium-term, short-term)</a:t>
            </a:r>
          </a:p>
          <a:p>
            <a:pPr eaLnBrk="1" hangingPunct="1">
              <a:lnSpc>
                <a:spcPct val="90000"/>
              </a:lnSpc>
            </a:pPr>
            <a:r>
              <a:rPr lang="en-US" b="1" dirty="0">
                <a:solidFill>
                  <a:schemeClr val="tx1"/>
                </a:solidFill>
                <a:latin typeface="+mn-lt"/>
              </a:rPr>
              <a:t>Problem </a:t>
            </a:r>
            <a:r>
              <a:rPr lang="en-US" dirty="0">
                <a:solidFill>
                  <a:schemeClr val="tx1"/>
                </a:solidFill>
                <a:latin typeface="+mn-lt"/>
              </a:rPr>
              <a:t>(production, marketing, logistics etc.)</a:t>
            </a:r>
          </a:p>
          <a:p>
            <a:pPr eaLnBrk="1" hangingPunct="1">
              <a:lnSpc>
                <a:spcPct val="90000"/>
              </a:lnSpc>
            </a:pPr>
            <a:r>
              <a:rPr lang="en-US" b="1" dirty="0">
                <a:solidFill>
                  <a:schemeClr val="tx1"/>
                </a:solidFill>
                <a:latin typeface="+mn-lt"/>
              </a:rPr>
              <a:t>Intended use </a:t>
            </a:r>
            <a:r>
              <a:rPr lang="en-US" dirty="0">
                <a:solidFill>
                  <a:schemeClr val="tx1"/>
                </a:solidFill>
                <a:latin typeface="+mn-lt"/>
              </a:rPr>
              <a:t>(e.g. construction of a supermarket, trip to Mount Everest)</a:t>
            </a:r>
            <a:endParaRPr lang="pl-PL" dirty="0">
              <a:solidFill>
                <a:schemeClr val="tx1"/>
              </a:solidFill>
              <a:latin typeface="+mn-lt"/>
            </a:endParaRPr>
          </a:p>
        </p:txBody>
      </p:sp>
      <p:pic>
        <p:nvPicPr>
          <p:cNvPr id="18437" name="Picture 6"/>
          <p:cNvPicPr>
            <a:picLocks noChangeAspect="1" noChangeArrowheads="1"/>
          </p:cNvPicPr>
          <p:nvPr/>
        </p:nvPicPr>
        <p:blipFill>
          <a:blip r:embed="rId3" cstate="print"/>
          <a:srcRect/>
          <a:stretch>
            <a:fillRect/>
          </a:stretch>
        </p:blipFill>
        <p:spPr bwMode="auto">
          <a:xfrm>
            <a:off x="6948488" y="549275"/>
            <a:ext cx="1657350" cy="1325563"/>
          </a:xfrm>
          <a:prstGeom prst="rect">
            <a:avLst/>
          </a:prstGeom>
          <a:noFill/>
          <a:ln w="9525">
            <a:noFill/>
            <a:miter lim="800000"/>
            <a:headEnd/>
            <a:tailEnd/>
          </a:ln>
        </p:spPr>
      </p:pic>
      <p:sp>
        <p:nvSpPr>
          <p:cNvPr id="18438" name="Text Box 7"/>
          <p:cNvSpPr txBox="1">
            <a:spLocks noChangeArrowheads="1"/>
          </p:cNvSpPr>
          <p:nvPr/>
        </p:nvSpPr>
        <p:spPr bwMode="auto">
          <a:xfrm>
            <a:off x="323850" y="6308725"/>
            <a:ext cx="3168650" cy="274638"/>
          </a:xfrm>
          <a:prstGeom prst="rect">
            <a:avLst/>
          </a:prstGeom>
          <a:noFill/>
          <a:ln w="9525">
            <a:noFill/>
            <a:miter lim="800000"/>
            <a:headEnd/>
            <a:tailEnd/>
          </a:ln>
        </p:spPr>
        <p:txBody>
          <a:bodyPr>
            <a:spAutoFit/>
          </a:bodyPr>
          <a:lstStyle/>
          <a:p>
            <a:pPr>
              <a:spcBef>
                <a:spcPct val="50000"/>
              </a:spcBef>
            </a:pPr>
            <a:r>
              <a:rPr lang="pl-PL" sz="1200" dirty="0"/>
              <a:t>Source: www.letsgodigital.org</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33</a:t>
            </a:fld>
            <a:endParaRPr lang="pl-PL" altLang="en-US"/>
          </a:p>
        </p:txBody>
      </p:sp>
    </p:spTree>
    <p:extLst>
      <p:ext uri="{BB962C8B-B14F-4D97-AF65-F5344CB8AC3E}">
        <p14:creationId xmlns:p14="http://schemas.microsoft.com/office/powerpoint/2010/main" val="1213838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4000" b="1" dirty="0">
                <a:solidFill>
                  <a:schemeClr val="tx1"/>
                </a:solidFill>
                <a:latin typeface="+mn-lt"/>
              </a:rPr>
              <a:t>Planning </a:t>
            </a:r>
            <a:r>
              <a:rPr lang="pl-PL" sz="4000" b="1" dirty="0" err="1">
                <a:solidFill>
                  <a:schemeClr val="tx1"/>
                </a:solidFill>
                <a:latin typeface="+mn-lt"/>
              </a:rPr>
              <a:t>procedure</a:t>
            </a:r>
            <a:endParaRPr lang="pl-PL" sz="4000" b="1" dirty="0">
              <a:solidFill>
                <a:schemeClr val="tx1"/>
              </a:solidFill>
              <a:latin typeface="+mn-lt"/>
            </a:endParaRPr>
          </a:p>
        </p:txBody>
      </p:sp>
      <p:sp>
        <p:nvSpPr>
          <p:cNvPr id="3" name="Symbol zastępczy zawartości 2"/>
          <p:cNvSpPr>
            <a:spLocks noGrp="1"/>
          </p:cNvSpPr>
          <p:nvPr>
            <p:ph idx="1"/>
          </p:nvPr>
        </p:nvSpPr>
        <p:spPr/>
        <p:txBody>
          <a:bodyPr/>
          <a:lstStyle/>
          <a:p>
            <a:pPr marL="0" indent="0">
              <a:buNone/>
            </a:pPr>
            <a:endParaRPr lang="pl-PL" dirty="0"/>
          </a:p>
        </p:txBody>
      </p:sp>
      <p:sp>
        <p:nvSpPr>
          <p:cNvPr id="4" name="Symbol zastępczy stopki 3"/>
          <p:cNvSpPr>
            <a:spLocks noGrp="1"/>
          </p:cNvSpPr>
          <p:nvPr>
            <p:ph type="ftr" sz="quarter" idx="11"/>
          </p:nvPr>
        </p:nvSpPr>
        <p:spPr/>
        <p:txBody>
          <a:bodyPr/>
          <a:lstStyle/>
          <a:p>
            <a:pPr>
              <a:defRPr/>
            </a:pPr>
            <a:r>
              <a:rPr lang="pl-PL" altLang="en-US"/>
              <a:t>PJIIT </a:t>
            </a:r>
            <a:endParaRPr lang="pl-PL" altLang="en-US" dirty="0"/>
          </a:p>
        </p:txBody>
      </p:sp>
      <p:grpSp>
        <p:nvGrpSpPr>
          <p:cNvPr id="5" name="Group 3"/>
          <p:cNvGrpSpPr>
            <a:grpSpLocks/>
          </p:cNvGrpSpPr>
          <p:nvPr/>
        </p:nvGrpSpPr>
        <p:grpSpPr bwMode="auto">
          <a:xfrm>
            <a:off x="984250" y="1508125"/>
            <a:ext cx="7121525" cy="4184650"/>
            <a:chOff x="635" y="998"/>
            <a:chExt cx="4592" cy="2767"/>
          </a:xfrm>
        </p:grpSpPr>
        <p:sp>
          <p:nvSpPr>
            <p:cNvPr id="6" name="Line 4"/>
            <p:cNvSpPr>
              <a:spLocks noChangeShapeType="1"/>
            </p:cNvSpPr>
            <p:nvPr/>
          </p:nvSpPr>
          <p:spPr bwMode="auto">
            <a:xfrm flipH="1">
              <a:off x="635" y="1225"/>
              <a:ext cx="1515" cy="0"/>
            </a:xfrm>
            <a:prstGeom prst="line">
              <a:avLst/>
            </a:prstGeom>
            <a:noFill/>
            <a:ln w="9525">
              <a:solidFill>
                <a:srgbClr val="000000"/>
              </a:solidFill>
              <a:round/>
              <a:headEnd type="triangle" w="med" len="med"/>
              <a:tailEnd/>
            </a:ln>
          </p:spPr>
          <p:txBody>
            <a:bodyPr/>
            <a:lstStyle/>
            <a:p>
              <a:endParaRPr lang="pl-PL"/>
            </a:p>
          </p:txBody>
        </p:sp>
        <p:grpSp>
          <p:nvGrpSpPr>
            <p:cNvPr id="7" name="Group 5"/>
            <p:cNvGrpSpPr>
              <a:grpSpLocks/>
            </p:cNvGrpSpPr>
            <p:nvPr/>
          </p:nvGrpSpPr>
          <p:grpSpPr bwMode="auto">
            <a:xfrm>
              <a:off x="635" y="998"/>
              <a:ext cx="4592" cy="2767"/>
              <a:chOff x="318" y="862"/>
              <a:chExt cx="4592" cy="2767"/>
            </a:xfrm>
          </p:grpSpPr>
          <p:sp>
            <p:nvSpPr>
              <p:cNvPr id="8" name="Text Box 6"/>
              <p:cNvSpPr txBox="1">
                <a:spLocks noChangeArrowheads="1"/>
              </p:cNvSpPr>
              <p:nvPr/>
            </p:nvSpPr>
            <p:spPr bwMode="auto">
              <a:xfrm>
                <a:off x="1860" y="862"/>
                <a:ext cx="1769" cy="499"/>
              </a:xfrm>
              <a:prstGeom prst="rect">
                <a:avLst/>
              </a:prstGeom>
              <a:solidFill>
                <a:srgbClr val="FFFFFF"/>
              </a:solidFill>
              <a:ln w="9525">
                <a:solidFill>
                  <a:srgbClr val="000000"/>
                </a:solidFill>
                <a:miter lim="800000"/>
                <a:headEnd/>
                <a:tailEnd/>
              </a:ln>
            </p:spPr>
            <p:txBody>
              <a:bodyPr lIns="88340" tIns="44170" rIns="88340" bIns="44170"/>
              <a:lstStyle/>
              <a:p>
                <a:pPr algn="ctr"/>
                <a:endParaRPr lang="pl-PL" sz="1400" b="1" dirty="0">
                  <a:solidFill>
                    <a:schemeClr val="tx1"/>
                  </a:solidFill>
                </a:endParaRPr>
              </a:p>
              <a:p>
                <a:pPr algn="ctr"/>
                <a:r>
                  <a:rPr lang="pl-PL" sz="1400" b="1" dirty="0">
                    <a:solidFill>
                      <a:srgbClr val="CC3300"/>
                    </a:solidFill>
                  </a:rPr>
                  <a:t>The </a:t>
                </a:r>
                <a:r>
                  <a:rPr lang="pl-PL" sz="1400" b="1" dirty="0" err="1">
                    <a:solidFill>
                      <a:srgbClr val="CC3300"/>
                    </a:solidFill>
                  </a:rPr>
                  <a:t>Organization’s</a:t>
                </a:r>
                <a:r>
                  <a:rPr lang="pl-PL" sz="1400" b="1" dirty="0">
                    <a:solidFill>
                      <a:srgbClr val="CC3300"/>
                    </a:solidFill>
                  </a:rPr>
                  <a:t> </a:t>
                </a:r>
                <a:r>
                  <a:rPr lang="pl-PL" sz="1400" b="1" dirty="0" err="1">
                    <a:solidFill>
                      <a:srgbClr val="CC3300"/>
                    </a:solidFill>
                  </a:rPr>
                  <a:t>Mission</a:t>
                </a:r>
                <a:endParaRPr lang="pl-PL" sz="1400" dirty="0">
                  <a:solidFill>
                    <a:srgbClr val="CC3300"/>
                  </a:solidFill>
                </a:endParaRPr>
              </a:p>
            </p:txBody>
          </p:sp>
          <p:sp>
            <p:nvSpPr>
              <p:cNvPr id="9" name="Text Box 7"/>
              <p:cNvSpPr txBox="1">
                <a:spLocks noChangeArrowheads="1"/>
              </p:cNvSpPr>
              <p:nvPr/>
            </p:nvSpPr>
            <p:spPr bwMode="auto">
              <a:xfrm>
                <a:off x="726" y="1588"/>
                <a:ext cx="1450" cy="560"/>
              </a:xfrm>
              <a:prstGeom prst="rect">
                <a:avLst/>
              </a:prstGeom>
              <a:solidFill>
                <a:srgbClr val="FFFFFF"/>
              </a:solidFill>
              <a:ln w="9525">
                <a:solidFill>
                  <a:srgbClr val="000000"/>
                </a:solidFill>
                <a:miter lim="800000"/>
                <a:headEnd/>
                <a:tailEnd/>
              </a:ln>
            </p:spPr>
            <p:txBody>
              <a:bodyPr lIns="88340" tIns="44170" rIns="88340" bIns="44170"/>
              <a:lstStyle/>
              <a:p>
                <a:endParaRPr lang="pl-PL" sz="1400" b="1" dirty="0">
                  <a:solidFill>
                    <a:schemeClr val="tx1"/>
                  </a:solidFill>
                </a:endParaRPr>
              </a:p>
              <a:p>
                <a:pPr algn="ctr"/>
                <a:r>
                  <a:rPr lang="pl-PL" sz="1400" b="1" dirty="0">
                    <a:solidFill>
                      <a:srgbClr val="009900"/>
                    </a:solidFill>
                  </a:rPr>
                  <a:t>Strategic </a:t>
                </a:r>
                <a:r>
                  <a:rPr lang="pl-PL" sz="1400" b="1" dirty="0" err="1">
                    <a:solidFill>
                      <a:srgbClr val="009900"/>
                    </a:solidFill>
                  </a:rPr>
                  <a:t>goals</a:t>
                </a:r>
                <a:endParaRPr lang="pl-PL" sz="1400" b="1" dirty="0">
                  <a:solidFill>
                    <a:srgbClr val="009900"/>
                  </a:solidFill>
                </a:endParaRPr>
              </a:p>
            </p:txBody>
          </p:sp>
          <p:sp>
            <p:nvSpPr>
              <p:cNvPr id="10" name="Text Box 8"/>
              <p:cNvSpPr txBox="1">
                <a:spLocks noChangeArrowheads="1"/>
              </p:cNvSpPr>
              <p:nvPr/>
            </p:nvSpPr>
            <p:spPr bwMode="auto">
              <a:xfrm>
                <a:off x="771" y="2313"/>
                <a:ext cx="1405" cy="560"/>
              </a:xfrm>
              <a:prstGeom prst="rect">
                <a:avLst/>
              </a:prstGeom>
              <a:solidFill>
                <a:srgbClr val="FFFFFF"/>
              </a:solidFill>
              <a:ln w="9525">
                <a:solidFill>
                  <a:srgbClr val="000000"/>
                </a:solidFill>
                <a:miter lim="800000"/>
                <a:headEnd/>
                <a:tailEnd/>
              </a:ln>
            </p:spPr>
            <p:txBody>
              <a:bodyPr lIns="88340" tIns="44170" rIns="88340" bIns="44170"/>
              <a:lstStyle/>
              <a:p>
                <a:endParaRPr lang="pl-PL" sz="1400" b="1" dirty="0">
                  <a:solidFill>
                    <a:schemeClr val="tx1"/>
                  </a:solidFill>
                </a:endParaRPr>
              </a:p>
              <a:p>
                <a:pPr algn="ctr"/>
                <a:r>
                  <a:rPr lang="pl-PL" sz="1400" b="1" dirty="0" err="1">
                    <a:solidFill>
                      <a:srgbClr val="009900"/>
                    </a:solidFill>
                  </a:rPr>
                  <a:t>Tactical</a:t>
                </a:r>
                <a:r>
                  <a:rPr lang="pl-PL" sz="1400" b="1" dirty="0">
                    <a:solidFill>
                      <a:srgbClr val="009900"/>
                    </a:solidFill>
                  </a:rPr>
                  <a:t> </a:t>
                </a:r>
                <a:r>
                  <a:rPr lang="pl-PL" sz="1400" b="1" dirty="0" err="1">
                    <a:solidFill>
                      <a:srgbClr val="009900"/>
                    </a:solidFill>
                  </a:rPr>
                  <a:t>goals</a:t>
                </a:r>
                <a:endParaRPr lang="pl-PL" sz="1400" b="1" dirty="0">
                  <a:solidFill>
                    <a:srgbClr val="009900"/>
                  </a:solidFill>
                </a:endParaRPr>
              </a:p>
            </p:txBody>
          </p:sp>
          <p:sp>
            <p:nvSpPr>
              <p:cNvPr id="11" name="Text Box 9"/>
              <p:cNvSpPr txBox="1">
                <a:spLocks noChangeArrowheads="1"/>
              </p:cNvSpPr>
              <p:nvPr/>
            </p:nvSpPr>
            <p:spPr bwMode="auto">
              <a:xfrm>
                <a:off x="771" y="3039"/>
                <a:ext cx="1405" cy="590"/>
              </a:xfrm>
              <a:prstGeom prst="rect">
                <a:avLst/>
              </a:prstGeom>
              <a:solidFill>
                <a:srgbClr val="FFFFFF"/>
              </a:solidFill>
              <a:ln w="9525">
                <a:solidFill>
                  <a:srgbClr val="000000"/>
                </a:solidFill>
                <a:miter lim="800000"/>
                <a:headEnd/>
                <a:tailEnd/>
              </a:ln>
            </p:spPr>
            <p:txBody>
              <a:bodyPr lIns="88340" tIns="44170" rIns="88340" bIns="44170"/>
              <a:lstStyle/>
              <a:p>
                <a:endParaRPr lang="pl-PL" sz="1400" b="1" dirty="0">
                  <a:solidFill>
                    <a:schemeClr val="tx1"/>
                  </a:solidFill>
                </a:endParaRPr>
              </a:p>
              <a:p>
                <a:pPr algn="ctr"/>
                <a:r>
                  <a:rPr lang="pl-PL" sz="1400" b="1" dirty="0" err="1">
                    <a:solidFill>
                      <a:srgbClr val="009900"/>
                    </a:solidFill>
                  </a:rPr>
                  <a:t>Operational</a:t>
                </a:r>
                <a:r>
                  <a:rPr lang="pl-PL" sz="1400" b="1" dirty="0">
                    <a:solidFill>
                      <a:srgbClr val="009900"/>
                    </a:solidFill>
                  </a:rPr>
                  <a:t> </a:t>
                </a:r>
                <a:r>
                  <a:rPr lang="pl-PL" sz="1400" b="1" dirty="0" err="1">
                    <a:solidFill>
                      <a:srgbClr val="009900"/>
                    </a:solidFill>
                  </a:rPr>
                  <a:t>goals</a:t>
                </a:r>
                <a:endParaRPr lang="pl-PL" sz="1400" b="1" dirty="0">
                  <a:solidFill>
                    <a:srgbClr val="009900"/>
                  </a:solidFill>
                </a:endParaRPr>
              </a:p>
            </p:txBody>
          </p:sp>
          <p:sp>
            <p:nvSpPr>
              <p:cNvPr id="12" name="Text Box 10"/>
              <p:cNvSpPr txBox="1">
                <a:spLocks noChangeArrowheads="1"/>
              </p:cNvSpPr>
              <p:nvPr/>
            </p:nvSpPr>
            <p:spPr bwMode="auto">
              <a:xfrm>
                <a:off x="3039" y="1542"/>
                <a:ext cx="1406" cy="560"/>
              </a:xfrm>
              <a:prstGeom prst="rect">
                <a:avLst/>
              </a:prstGeom>
              <a:solidFill>
                <a:srgbClr val="FFFFFF"/>
              </a:solidFill>
              <a:ln w="9525">
                <a:solidFill>
                  <a:srgbClr val="000000"/>
                </a:solidFill>
                <a:miter lim="800000"/>
                <a:headEnd/>
                <a:tailEnd/>
              </a:ln>
            </p:spPr>
            <p:txBody>
              <a:bodyPr lIns="88340" tIns="44170" rIns="88340" bIns="44170"/>
              <a:lstStyle/>
              <a:p>
                <a:pPr algn="r"/>
                <a:endParaRPr lang="pl-PL" sz="1400" b="1" dirty="0">
                  <a:solidFill>
                    <a:schemeClr val="tx1"/>
                  </a:solidFill>
                </a:endParaRPr>
              </a:p>
              <a:p>
                <a:pPr algn="ctr"/>
                <a:r>
                  <a:rPr lang="pl-PL" sz="1400" b="1" dirty="0">
                    <a:solidFill>
                      <a:srgbClr val="0000FF"/>
                    </a:solidFill>
                  </a:rPr>
                  <a:t>Strategic </a:t>
                </a:r>
                <a:r>
                  <a:rPr lang="pl-PL" sz="1400" b="1" dirty="0" err="1">
                    <a:solidFill>
                      <a:srgbClr val="0000FF"/>
                    </a:solidFill>
                  </a:rPr>
                  <a:t>plans</a:t>
                </a:r>
                <a:endParaRPr lang="pl-PL" sz="1400" b="1" dirty="0">
                  <a:solidFill>
                    <a:srgbClr val="0000FF"/>
                  </a:solidFill>
                </a:endParaRPr>
              </a:p>
              <a:p>
                <a:pPr algn="ctr"/>
                <a:r>
                  <a:rPr lang="pl-PL" sz="1400" b="1" dirty="0">
                    <a:solidFill>
                      <a:srgbClr val="0000FF"/>
                    </a:solidFill>
                  </a:rPr>
                  <a:t>(</a:t>
                </a:r>
                <a:r>
                  <a:rPr lang="pl-PL" sz="1400" b="1" dirty="0" err="1">
                    <a:solidFill>
                      <a:srgbClr val="0000FF"/>
                    </a:solidFill>
                  </a:rPr>
                  <a:t>over</a:t>
                </a:r>
                <a:r>
                  <a:rPr lang="pl-PL" sz="1400" b="1" dirty="0">
                    <a:solidFill>
                      <a:srgbClr val="0000FF"/>
                    </a:solidFill>
                  </a:rPr>
                  <a:t> 5 </a:t>
                </a:r>
                <a:r>
                  <a:rPr lang="pl-PL" sz="1400" b="1" dirty="0" err="1">
                    <a:solidFill>
                      <a:srgbClr val="0000FF"/>
                    </a:solidFill>
                  </a:rPr>
                  <a:t>years</a:t>
                </a:r>
                <a:r>
                  <a:rPr lang="pl-PL" sz="1400" b="1" dirty="0">
                    <a:solidFill>
                      <a:srgbClr val="0000FF"/>
                    </a:solidFill>
                  </a:rPr>
                  <a:t>)</a:t>
                </a:r>
              </a:p>
            </p:txBody>
          </p:sp>
          <p:sp>
            <p:nvSpPr>
              <p:cNvPr id="13" name="Text Box 11"/>
              <p:cNvSpPr txBox="1">
                <a:spLocks noChangeArrowheads="1"/>
              </p:cNvSpPr>
              <p:nvPr/>
            </p:nvSpPr>
            <p:spPr bwMode="auto">
              <a:xfrm>
                <a:off x="3085" y="2313"/>
                <a:ext cx="1315" cy="590"/>
              </a:xfrm>
              <a:prstGeom prst="rect">
                <a:avLst/>
              </a:prstGeom>
              <a:solidFill>
                <a:srgbClr val="FFFFFF"/>
              </a:solidFill>
              <a:ln w="9525">
                <a:solidFill>
                  <a:srgbClr val="000000"/>
                </a:solidFill>
                <a:miter lim="800000"/>
                <a:headEnd/>
                <a:tailEnd/>
              </a:ln>
            </p:spPr>
            <p:txBody>
              <a:bodyPr lIns="88340" tIns="44170" rIns="88340" bIns="44170"/>
              <a:lstStyle/>
              <a:p>
                <a:pPr algn="ctr"/>
                <a:endParaRPr lang="pl-PL" sz="1400" b="1" dirty="0">
                  <a:solidFill>
                    <a:srgbClr val="0000FF"/>
                  </a:solidFill>
                </a:endParaRPr>
              </a:p>
              <a:p>
                <a:pPr algn="ctr"/>
                <a:r>
                  <a:rPr lang="pl-PL" sz="1400" b="1" dirty="0" err="1">
                    <a:solidFill>
                      <a:srgbClr val="0000FF"/>
                    </a:solidFill>
                  </a:rPr>
                  <a:t>Tactical</a:t>
                </a:r>
                <a:r>
                  <a:rPr lang="pl-PL" sz="1400" b="1" dirty="0">
                    <a:solidFill>
                      <a:srgbClr val="0000FF"/>
                    </a:solidFill>
                  </a:rPr>
                  <a:t> </a:t>
                </a:r>
                <a:r>
                  <a:rPr lang="pl-PL" sz="1400" b="1" dirty="0" err="1">
                    <a:solidFill>
                      <a:srgbClr val="0000FF"/>
                    </a:solidFill>
                  </a:rPr>
                  <a:t>plans</a:t>
                </a:r>
                <a:endParaRPr lang="pl-PL" sz="1400" b="1" dirty="0">
                  <a:solidFill>
                    <a:srgbClr val="0000FF"/>
                  </a:solidFill>
                </a:endParaRPr>
              </a:p>
              <a:p>
                <a:pPr algn="ctr"/>
                <a:r>
                  <a:rPr lang="pl-PL" sz="1400" b="1" dirty="0">
                    <a:solidFill>
                      <a:srgbClr val="0000FF"/>
                    </a:solidFill>
                  </a:rPr>
                  <a:t>(1 – 5 </a:t>
                </a:r>
                <a:r>
                  <a:rPr lang="pl-PL" sz="1400" b="1" dirty="0" err="1">
                    <a:solidFill>
                      <a:srgbClr val="0000FF"/>
                    </a:solidFill>
                  </a:rPr>
                  <a:t>years</a:t>
                </a:r>
                <a:r>
                  <a:rPr lang="pl-PL" sz="1400" b="1" dirty="0">
                    <a:solidFill>
                      <a:srgbClr val="0000FF"/>
                    </a:solidFill>
                  </a:rPr>
                  <a:t>)</a:t>
                </a:r>
              </a:p>
            </p:txBody>
          </p:sp>
          <p:sp>
            <p:nvSpPr>
              <p:cNvPr id="14" name="Text Box 12"/>
              <p:cNvSpPr txBox="1">
                <a:spLocks noChangeArrowheads="1"/>
              </p:cNvSpPr>
              <p:nvPr/>
            </p:nvSpPr>
            <p:spPr bwMode="auto">
              <a:xfrm>
                <a:off x="3085" y="3039"/>
                <a:ext cx="1315" cy="589"/>
              </a:xfrm>
              <a:prstGeom prst="rect">
                <a:avLst/>
              </a:prstGeom>
              <a:solidFill>
                <a:srgbClr val="FFFFFF"/>
              </a:solidFill>
              <a:ln w="9525">
                <a:solidFill>
                  <a:srgbClr val="000000"/>
                </a:solidFill>
                <a:miter lim="800000"/>
                <a:headEnd/>
                <a:tailEnd/>
              </a:ln>
            </p:spPr>
            <p:txBody>
              <a:bodyPr lIns="88340" tIns="44170" rIns="88340" bIns="44170"/>
              <a:lstStyle/>
              <a:p>
                <a:pPr algn="r"/>
                <a:endParaRPr lang="pl-PL" sz="1400" b="1" dirty="0">
                  <a:solidFill>
                    <a:schemeClr val="tx1"/>
                  </a:solidFill>
                </a:endParaRPr>
              </a:p>
              <a:p>
                <a:pPr algn="ctr"/>
                <a:r>
                  <a:rPr lang="pl-PL" sz="1400" b="1" dirty="0" err="1">
                    <a:solidFill>
                      <a:srgbClr val="0000FF"/>
                    </a:solidFill>
                  </a:rPr>
                  <a:t>Operational</a:t>
                </a:r>
                <a:r>
                  <a:rPr lang="pl-PL" sz="1400" b="1" dirty="0">
                    <a:solidFill>
                      <a:srgbClr val="0000FF"/>
                    </a:solidFill>
                  </a:rPr>
                  <a:t> </a:t>
                </a:r>
                <a:r>
                  <a:rPr lang="pl-PL" sz="1400" b="1" dirty="0" err="1">
                    <a:solidFill>
                      <a:srgbClr val="0000FF"/>
                    </a:solidFill>
                  </a:rPr>
                  <a:t>plans</a:t>
                </a:r>
                <a:endParaRPr lang="pl-PL" sz="1400" b="1" dirty="0">
                  <a:solidFill>
                    <a:srgbClr val="0000FF"/>
                  </a:solidFill>
                </a:endParaRPr>
              </a:p>
              <a:p>
                <a:pPr algn="ctr"/>
                <a:r>
                  <a:rPr lang="pl-PL" sz="1400" b="1" dirty="0">
                    <a:solidFill>
                      <a:srgbClr val="0000FF"/>
                    </a:solidFill>
                  </a:rPr>
                  <a:t> (1 </a:t>
                </a:r>
                <a:r>
                  <a:rPr lang="pl-PL" sz="1400" b="1" dirty="0" err="1">
                    <a:solidFill>
                      <a:srgbClr val="0000FF"/>
                    </a:solidFill>
                  </a:rPr>
                  <a:t>month</a:t>
                </a:r>
                <a:r>
                  <a:rPr lang="pl-PL" sz="1400" b="1" dirty="0">
                    <a:solidFill>
                      <a:srgbClr val="0000FF"/>
                    </a:solidFill>
                  </a:rPr>
                  <a:t> – 1 </a:t>
                </a:r>
                <a:r>
                  <a:rPr lang="pl-PL" sz="1400" b="1" dirty="0" err="1">
                    <a:solidFill>
                      <a:srgbClr val="0000FF"/>
                    </a:solidFill>
                  </a:rPr>
                  <a:t>year</a:t>
                </a:r>
                <a:r>
                  <a:rPr lang="pl-PL" sz="1400" b="1" dirty="0">
                    <a:solidFill>
                      <a:srgbClr val="0000FF"/>
                    </a:solidFill>
                  </a:rPr>
                  <a:t>)</a:t>
                </a:r>
              </a:p>
            </p:txBody>
          </p:sp>
          <p:sp>
            <p:nvSpPr>
              <p:cNvPr id="15" name="Line 13"/>
              <p:cNvSpPr>
                <a:spLocks noChangeShapeType="1"/>
              </p:cNvSpPr>
              <p:nvPr/>
            </p:nvSpPr>
            <p:spPr bwMode="auto">
              <a:xfrm flipH="1">
                <a:off x="318" y="1089"/>
                <a:ext cx="11" cy="2268"/>
              </a:xfrm>
              <a:prstGeom prst="line">
                <a:avLst/>
              </a:prstGeom>
              <a:noFill/>
              <a:ln w="9525">
                <a:solidFill>
                  <a:srgbClr val="000000"/>
                </a:solidFill>
                <a:round/>
                <a:headEnd/>
                <a:tailEnd/>
              </a:ln>
            </p:spPr>
            <p:txBody>
              <a:bodyPr/>
              <a:lstStyle/>
              <a:p>
                <a:endParaRPr lang="pl-PL"/>
              </a:p>
            </p:txBody>
          </p:sp>
          <p:sp>
            <p:nvSpPr>
              <p:cNvPr id="16" name="Line 14"/>
              <p:cNvSpPr>
                <a:spLocks noChangeShapeType="1"/>
              </p:cNvSpPr>
              <p:nvPr/>
            </p:nvSpPr>
            <p:spPr bwMode="auto">
              <a:xfrm>
                <a:off x="318" y="3357"/>
                <a:ext cx="442" cy="0"/>
              </a:xfrm>
              <a:prstGeom prst="line">
                <a:avLst/>
              </a:prstGeom>
              <a:noFill/>
              <a:ln w="9525">
                <a:solidFill>
                  <a:srgbClr val="000000"/>
                </a:solidFill>
                <a:round/>
                <a:headEnd/>
                <a:tailEnd type="triangle" w="med" len="med"/>
              </a:ln>
            </p:spPr>
            <p:txBody>
              <a:bodyPr/>
              <a:lstStyle/>
              <a:p>
                <a:endParaRPr lang="pl-PL"/>
              </a:p>
            </p:txBody>
          </p:sp>
          <p:sp>
            <p:nvSpPr>
              <p:cNvPr id="17" name="Line 15"/>
              <p:cNvSpPr>
                <a:spLocks noChangeShapeType="1"/>
              </p:cNvSpPr>
              <p:nvPr/>
            </p:nvSpPr>
            <p:spPr bwMode="auto">
              <a:xfrm>
                <a:off x="3629" y="1089"/>
                <a:ext cx="1270" cy="0"/>
              </a:xfrm>
              <a:prstGeom prst="line">
                <a:avLst/>
              </a:prstGeom>
              <a:noFill/>
              <a:ln w="9525">
                <a:solidFill>
                  <a:srgbClr val="000000"/>
                </a:solidFill>
                <a:round/>
                <a:headEnd type="triangle" w="med" len="med"/>
                <a:tailEnd/>
              </a:ln>
            </p:spPr>
            <p:txBody>
              <a:bodyPr/>
              <a:lstStyle/>
              <a:p>
                <a:endParaRPr lang="pl-PL"/>
              </a:p>
            </p:txBody>
          </p:sp>
          <p:sp>
            <p:nvSpPr>
              <p:cNvPr id="18" name="Line 16"/>
              <p:cNvSpPr>
                <a:spLocks noChangeShapeType="1"/>
              </p:cNvSpPr>
              <p:nvPr/>
            </p:nvSpPr>
            <p:spPr bwMode="auto">
              <a:xfrm flipH="1">
                <a:off x="4899" y="1089"/>
                <a:ext cx="11" cy="2268"/>
              </a:xfrm>
              <a:prstGeom prst="line">
                <a:avLst/>
              </a:prstGeom>
              <a:noFill/>
              <a:ln w="9525">
                <a:solidFill>
                  <a:srgbClr val="000000"/>
                </a:solidFill>
                <a:round/>
                <a:headEnd/>
                <a:tailEnd/>
              </a:ln>
            </p:spPr>
            <p:txBody>
              <a:bodyPr/>
              <a:lstStyle/>
              <a:p>
                <a:endParaRPr lang="pl-PL"/>
              </a:p>
            </p:txBody>
          </p:sp>
          <p:sp>
            <p:nvSpPr>
              <p:cNvPr id="19" name="Line 17"/>
              <p:cNvSpPr>
                <a:spLocks noChangeShapeType="1"/>
              </p:cNvSpPr>
              <p:nvPr/>
            </p:nvSpPr>
            <p:spPr bwMode="auto">
              <a:xfrm>
                <a:off x="4400" y="3357"/>
                <a:ext cx="499" cy="0"/>
              </a:xfrm>
              <a:prstGeom prst="line">
                <a:avLst/>
              </a:prstGeom>
              <a:noFill/>
              <a:ln w="9525">
                <a:solidFill>
                  <a:srgbClr val="000000"/>
                </a:solidFill>
                <a:round/>
                <a:headEnd type="triangle" w="med" len="med"/>
                <a:tailEnd/>
              </a:ln>
            </p:spPr>
            <p:txBody>
              <a:bodyPr/>
              <a:lstStyle/>
              <a:p>
                <a:endParaRPr lang="pl-PL"/>
              </a:p>
            </p:txBody>
          </p:sp>
          <p:sp>
            <p:nvSpPr>
              <p:cNvPr id="20" name="Line 18"/>
              <p:cNvSpPr>
                <a:spLocks noChangeShapeType="1"/>
              </p:cNvSpPr>
              <p:nvPr/>
            </p:nvSpPr>
            <p:spPr bwMode="auto">
              <a:xfrm flipV="1">
                <a:off x="4445" y="1814"/>
                <a:ext cx="454" cy="2"/>
              </a:xfrm>
              <a:prstGeom prst="line">
                <a:avLst/>
              </a:prstGeom>
              <a:noFill/>
              <a:ln w="9525">
                <a:solidFill>
                  <a:srgbClr val="000000"/>
                </a:solidFill>
                <a:round/>
                <a:headEnd type="triangle" w="med" len="med"/>
                <a:tailEnd type="triangle" w="med" len="med"/>
              </a:ln>
            </p:spPr>
            <p:txBody>
              <a:bodyPr/>
              <a:lstStyle/>
              <a:p>
                <a:endParaRPr lang="pl-PL"/>
              </a:p>
            </p:txBody>
          </p:sp>
          <p:sp>
            <p:nvSpPr>
              <p:cNvPr id="21" name="Line 19"/>
              <p:cNvSpPr>
                <a:spLocks noChangeShapeType="1"/>
              </p:cNvSpPr>
              <p:nvPr/>
            </p:nvSpPr>
            <p:spPr bwMode="auto">
              <a:xfrm flipV="1">
                <a:off x="4400" y="2586"/>
                <a:ext cx="454" cy="2"/>
              </a:xfrm>
              <a:prstGeom prst="line">
                <a:avLst/>
              </a:prstGeom>
              <a:noFill/>
              <a:ln w="9525">
                <a:solidFill>
                  <a:srgbClr val="000000"/>
                </a:solidFill>
                <a:round/>
                <a:headEnd type="triangle" w="med" len="med"/>
                <a:tailEnd type="triangle" w="med" len="med"/>
              </a:ln>
            </p:spPr>
            <p:txBody>
              <a:bodyPr/>
              <a:lstStyle/>
              <a:p>
                <a:endParaRPr lang="pl-PL"/>
              </a:p>
            </p:txBody>
          </p:sp>
          <p:sp>
            <p:nvSpPr>
              <p:cNvPr id="22" name="Line 20"/>
              <p:cNvSpPr>
                <a:spLocks noChangeShapeType="1"/>
              </p:cNvSpPr>
              <p:nvPr/>
            </p:nvSpPr>
            <p:spPr bwMode="auto">
              <a:xfrm flipV="1">
                <a:off x="363" y="1860"/>
                <a:ext cx="363" cy="2"/>
              </a:xfrm>
              <a:prstGeom prst="line">
                <a:avLst/>
              </a:prstGeom>
              <a:noFill/>
              <a:ln w="9525">
                <a:solidFill>
                  <a:srgbClr val="000000"/>
                </a:solidFill>
                <a:round/>
                <a:headEnd type="triangle" w="med" len="med"/>
                <a:tailEnd type="triangle" w="med" len="med"/>
              </a:ln>
            </p:spPr>
            <p:txBody>
              <a:bodyPr/>
              <a:lstStyle/>
              <a:p>
                <a:endParaRPr lang="pl-PL"/>
              </a:p>
            </p:txBody>
          </p:sp>
          <p:sp>
            <p:nvSpPr>
              <p:cNvPr id="23" name="Line 21"/>
              <p:cNvSpPr>
                <a:spLocks noChangeShapeType="1"/>
              </p:cNvSpPr>
              <p:nvPr/>
            </p:nvSpPr>
            <p:spPr bwMode="auto">
              <a:xfrm flipV="1">
                <a:off x="363" y="2586"/>
                <a:ext cx="363" cy="2"/>
              </a:xfrm>
              <a:prstGeom prst="line">
                <a:avLst/>
              </a:prstGeom>
              <a:noFill/>
              <a:ln w="9525">
                <a:solidFill>
                  <a:srgbClr val="000000"/>
                </a:solidFill>
                <a:round/>
                <a:headEnd type="triangle" w="med" len="med"/>
                <a:tailEnd type="triangle" w="med" len="med"/>
              </a:ln>
            </p:spPr>
            <p:txBody>
              <a:bodyPr/>
              <a:lstStyle/>
              <a:p>
                <a:endParaRPr lang="pl-PL"/>
              </a:p>
            </p:txBody>
          </p:sp>
          <p:sp>
            <p:nvSpPr>
              <p:cNvPr id="24" name="Line 22"/>
              <p:cNvSpPr>
                <a:spLocks noChangeShapeType="1"/>
              </p:cNvSpPr>
              <p:nvPr/>
            </p:nvSpPr>
            <p:spPr bwMode="auto">
              <a:xfrm>
                <a:off x="2177" y="1814"/>
                <a:ext cx="837" cy="0"/>
              </a:xfrm>
              <a:prstGeom prst="line">
                <a:avLst/>
              </a:prstGeom>
              <a:noFill/>
              <a:ln w="9525">
                <a:solidFill>
                  <a:srgbClr val="000000"/>
                </a:solidFill>
                <a:round/>
                <a:headEnd/>
                <a:tailEnd type="triangle" w="med" len="med"/>
              </a:ln>
            </p:spPr>
            <p:txBody>
              <a:bodyPr/>
              <a:lstStyle/>
              <a:p>
                <a:endParaRPr lang="pl-PL"/>
              </a:p>
            </p:txBody>
          </p:sp>
          <p:sp>
            <p:nvSpPr>
              <p:cNvPr id="25" name="Line 23"/>
              <p:cNvSpPr>
                <a:spLocks noChangeShapeType="1"/>
              </p:cNvSpPr>
              <p:nvPr/>
            </p:nvSpPr>
            <p:spPr bwMode="auto">
              <a:xfrm flipH="1">
                <a:off x="2177" y="1905"/>
                <a:ext cx="862" cy="568"/>
              </a:xfrm>
              <a:prstGeom prst="line">
                <a:avLst/>
              </a:prstGeom>
              <a:noFill/>
              <a:ln w="9525">
                <a:solidFill>
                  <a:srgbClr val="000000"/>
                </a:solidFill>
                <a:round/>
                <a:headEnd/>
                <a:tailEnd type="triangle" w="med" len="med"/>
              </a:ln>
            </p:spPr>
            <p:txBody>
              <a:bodyPr/>
              <a:lstStyle/>
              <a:p>
                <a:endParaRPr lang="pl-PL"/>
              </a:p>
            </p:txBody>
          </p:sp>
          <p:sp>
            <p:nvSpPr>
              <p:cNvPr id="26" name="Line 24"/>
              <p:cNvSpPr>
                <a:spLocks noChangeShapeType="1"/>
              </p:cNvSpPr>
              <p:nvPr/>
            </p:nvSpPr>
            <p:spPr bwMode="auto">
              <a:xfrm flipV="1">
                <a:off x="2223" y="2540"/>
                <a:ext cx="862" cy="144"/>
              </a:xfrm>
              <a:prstGeom prst="line">
                <a:avLst/>
              </a:prstGeom>
              <a:noFill/>
              <a:ln w="9525">
                <a:solidFill>
                  <a:srgbClr val="000000"/>
                </a:solidFill>
                <a:round/>
                <a:headEnd/>
                <a:tailEnd type="triangle" w="med" len="med"/>
              </a:ln>
            </p:spPr>
            <p:txBody>
              <a:bodyPr/>
              <a:lstStyle/>
              <a:p>
                <a:endParaRPr lang="pl-PL"/>
              </a:p>
            </p:txBody>
          </p:sp>
          <p:sp>
            <p:nvSpPr>
              <p:cNvPr id="27" name="Line 25"/>
              <p:cNvSpPr>
                <a:spLocks noChangeShapeType="1"/>
              </p:cNvSpPr>
              <p:nvPr/>
            </p:nvSpPr>
            <p:spPr bwMode="auto">
              <a:xfrm flipH="1">
                <a:off x="2177" y="2722"/>
                <a:ext cx="838" cy="544"/>
              </a:xfrm>
              <a:prstGeom prst="line">
                <a:avLst/>
              </a:prstGeom>
              <a:noFill/>
              <a:ln w="9525">
                <a:solidFill>
                  <a:srgbClr val="000000"/>
                </a:solidFill>
                <a:round/>
                <a:headEnd/>
                <a:tailEnd type="triangle" w="med" len="med"/>
              </a:ln>
            </p:spPr>
            <p:txBody>
              <a:bodyPr/>
              <a:lstStyle/>
              <a:p>
                <a:endParaRPr lang="pl-PL"/>
              </a:p>
            </p:txBody>
          </p:sp>
          <p:sp>
            <p:nvSpPr>
              <p:cNvPr id="28" name="Line 26"/>
              <p:cNvSpPr>
                <a:spLocks noChangeShapeType="1"/>
              </p:cNvSpPr>
              <p:nvPr/>
            </p:nvSpPr>
            <p:spPr bwMode="auto">
              <a:xfrm>
                <a:off x="2177" y="3357"/>
                <a:ext cx="908" cy="0"/>
              </a:xfrm>
              <a:prstGeom prst="line">
                <a:avLst/>
              </a:prstGeom>
              <a:noFill/>
              <a:ln w="9525">
                <a:solidFill>
                  <a:srgbClr val="000000"/>
                </a:solidFill>
                <a:round/>
                <a:headEnd/>
                <a:tailEnd type="triangle" w="med" len="med"/>
              </a:ln>
            </p:spPr>
            <p:txBody>
              <a:bodyPr/>
              <a:lstStyle/>
              <a:p>
                <a:endParaRPr lang="pl-PL"/>
              </a:p>
            </p:txBody>
          </p:sp>
        </p:grpSp>
      </p:grpSp>
      <p:sp>
        <p:nvSpPr>
          <p:cNvPr id="29" name="Symbol zastępczy numeru slajdu 28"/>
          <p:cNvSpPr>
            <a:spLocks noGrp="1"/>
          </p:cNvSpPr>
          <p:nvPr>
            <p:ph type="sldNum" sz="quarter" idx="12"/>
          </p:nvPr>
        </p:nvSpPr>
        <p:spPr/>
        <p:txBody>
          <a:bodyPr/>
          <a:lstStyle/>
          <a:p>
            <a:pPr>
              <a:defRPr/>
            </a:pPr>
            <a:fld id="{1FA68D42-7256-4748-8276-ED230C238305}" type="slidenum">
              <a:rPr lang="pl-PL" altLang="en-US" smtClean="0"/>
              <a:pPr>
                <a:defRPr/>
              </a:pPr>
              <a:t>34</a:t>
            </a:fld>
            <a:endParaRPr lang="pl-PL" altLang="en-US"/>
          </a:p>
        </p:txBody>
      </p:sp>
    </p:spTree>
    <p:extLst>
      <p:ext uri="{BB962C8B-B14F-4D97-AF65-F5344CB8AC3E}">
        <p14:creationId xmlns:p14="http://schemas.microsoft.com/office/powerpoint/2010/main" val="1665081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20483" name="Rectangle 2"/>
          <p:cNvSpPr>
            <a:spLocks noGrp="1" noChangeArrowheads="1"/>
          </p:cNvSpPr>
          <p:nvPr>
            <p:ph type="title"/>
          </p:nvPr>
        </p:nvSpPr>
        <p:spPr/>
        <p:txBody>
          <a:bodyPr/>
          <a:lstStyle/>
          <a:p>
            <a:pPr eaLnBrk="1" hangingPunct="1"/>
            <a:r>
              <a:rPr lang="pl-PL" sz="4000" b="1" dirty="0">
                <a:solidFill>
                  <a:schemeClr val="tx1"/>
                </a:solidFill>
                <a:latin typeface="+mn-lt"/>
              </a:rPr>
              <a:t>Planning </a:t>
            </a:r>
            <a:r>
              <a:rPr lang="pl-PL" sz="4000" b="1" dirty="0" err="1">
                <a:solidFill>
                  <a:schemeClr val="tx1"/>
                </a:solidFill>
                <a:latin typeface="+mn-lt"/>
              </a:rPr>
              <a:t>procedure</a:t>
            </a:r>
            <a:endParaRPr lang="pl-PL" sz="4000" b="1" dirty="0">
              <a:solidFill>
                <a:schemeClr val="tx1"/>
              </a:solidFill>
              <a:latin typeface="+mn-lt"/>
            </a:endParaRPr>
          </a:p>
        </p:txBody>
      </p:sp>
      <p:sp>
        <p:nvSpPr>
          <p:cNvPr id="20484" name="Rectangle 3"/>
          <p:cNvSpPr>
            <a:spLocks noGrp="1" noChangeArrowheads="1"/>
          </p:cNvSpPr>
          <p:nvPr>
            <p:ph type="body" idx="1"/>
          </p:nvPr>
        </p:nvSpPr>
        <p:spPr/>
        <p:txBody>
          <a:bodyPr/>
          <a:lstStyle/>
          <a:p>
            <a:pPr eaLnBrk="1" hangingPunct="1">
              <a:buNone/>
            </a:pPr>
            <a:r>
              <a:rPr lang="en-US" sz="3200" b="1" dirty="0">
                <a:solidFill>
                  <a:schemeClr val="tx1"/>
                </a:solidFill>
                <a:latin typeface="+mn-lt"/>
              </a:rPr>
              <a:t>Operational plan </a:t>
            </a:r>
            <a:r>
              <a:rPr lang="en-US" sz="3200" dirty="0">
                <a:solidFill>
                  <a:schemeClr val="tx1"/>
                </a:solidFill>
                <a:latin typeface="+mn-lt"/>
              </a:rPr>
              <a:t>- implementation of specific standard tasks.</a:t>
            </a:r>
          </a:p>
          <a:p>
            <a:pPr eaLnBrk="1" hangingPunct="1">
              <a:buNone/>
            </a:pPr>
            <a:r>
              <a:rPr lang="en-US" sz="3200" b="1" dirty="0">
                <a:solidFill>
                  <a:schemeClr val="tx1"/>
                </a:solidFill>
                <a:latin typeface="+mn-lt"/>
              </a:rPr>
              <a:t>Sometimes: </a:t>
            </a:r>
            <a:r>
              <a:rPr lang="en-US" sz="3200" dirty="0">
                <a:solidFill>
                  <a:schemeClr val="tx1"/>
                </a:solidFill>
                <a:latin typeface="+mn-lt"/>
              </a:rPr>
              <a:t>operational plan = contingency plan</a:t>
            </a:r>
            <a:r>
              <a:rPr lang="pl-PL" sz="3200" dirty="0">
                <a:solidFill>
                  <a:schemeClr val="tx1"/>
                </a:solidFill>
                <a:latin typeface="+mn-lt"/>
              </a:rPr>
              <a:t> </a:t>
            </a:r>
          </a:p>
        </p:txBody>
      </p:sp>
      <p:pic>
        <p:nvPicPr>
          <p:cNvPr id="20485" name="Picture 4"/>
          <p:cNvPicPr>
            <a:picLocks noChangeAspect="1" noChangeArrowheads="1"/>
          </p:cNvPicPr>
          <p:nvPr/>
        </p:nvPicPr>
        <p:blipFill>
          <a:blip r:embed="rId3" cstate="print"/>
          <a:srcRect/>
          <a:stretch>
            <a:fillRect/>
          </a:stretch>
        </p:blipFill>
        <p:spPr bwMode="auto">
          <a:xfrm>
            <a:off x="3491880" y="3836392"/>
            <a:ext cx="1471612" cy="1957388"/>
          </a:xfrm>
          <a:prstGeom prst="rect">
            <a:avLst/>
          </a:prstGeom>
          <a:noFill/>
          <a:ln w="9525">
            <a:noFill/>
            <a:miter lim="800000"/>
            <a:headEnd/>
            <a:tailEnd/>
          </a:ln>
        </p:spPr>
      </p:pic>
      <p:sp>
        <p:nvSpPr>
          <p:cNvPr id="20486" name="Text Box 5"/>
          <p:cNvSpPr txBox="1">
            <a:spLocks noChangeArrowheads="1"/>
          </p:cNvSpPr>
          <p:nvPr/>
        </p:nvSpPr>
        <p:spPr bwMode="auto">
          <a:xfrm>
            <a:off x="395288" y="6308725"/>
            <a:ext cx="3529012" cy="274638"/>
          </a:xfrm>
          <a:prstGeom prst="rect">
            <a:avLst/>
          </a:prstGeom>
          <a:noFill/>
          <a:ln w="9525">
            <a:noFill/>
            <a:miter lim="800000"/>
            <a:headEnd/>
            <a:tailEnd/>
          </a:ln>
        </p:spPr>
        <p:txBody>
          <a:bodyPr>
            <a:spAutoFit/>
          </a:bodyPr>
          <a:lstStyle/>
          <a:p>
            <a:pPr>
              <a:spcBef>
                <a:spcPct val="50000"/>
              </a:spcBef>
            </a:pPr>
            <a:r>
              <a:rPr lang="pl-PL" sz="1200" dirty="0"/>
              <a:t>Source: www.lulex.com.pl</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35</a:t>
            </a:fld>
            <a:endParaRPr lang="pl-PL" altLang="en-US"/>
          </a:p>
        </p:txBody>
      </p:sp>
    </p:spTree>
    <p:extLst>
      <p:ext uri="{BB962C8B-B14F-4D97-AF65-F5344CB8AC3E}">
        <p14:creationId xmlns:p14="http://schemas.microsoft.com/office/powerpoint/2010/main" val="2942016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stopki 4"/>
          <p:cNvSpPr>
            <a:spLocks noGrp="1"/>
          </p:cNvSpPr>
          <p:nvPr>
            <p:ph type="ftr" sz="quarter" idx="11"/>
          </p:nvPr>
        </p:nvSpPr>
        <p:spPr/>
        <p:txBody>
          <a:bodyPr/>
          <a:lstStyle/>
          <a:p>
            <a:pPr>
              <a:defRPr/>
            </a:pPr>
            <a:r>
              <a:rPr lang="pl-PL" altLang="en-US"/>
              <a:t>PJIIT </a:t>
            </a:r>
          </a:p>
        </p:txBody>
      </p:sp>
      <p:sp>
        <p:nvSpPr>
          <p:cNvPr id="21507" name="Rectangle 2"/>
          <p:cNvSpPr>
            <a:spLocks noGrp="1" noChangeArrowheads="1"/>
          </p:cNvSpPr>
          <p:nvPr>
            <p:ph type="title"/>
          </p:nvPr>
        </p:nvSpPr>
        <p:spPr/>
        <p:txBody>
          <a:bodyPr/>
          <a:lstStyle/>
          <a:p>
            <a:pPr eaLnBrk="1" hangingPunct="1"/>
            <a:r>
              <a:rPr lang="pl-PL" sz="4000" b="1" dirty="0">
                <a:solidFill>
                  <a:schemeClr val="tx1"/>
                </a:solidFill>
                <a:latin typeface="+mn-lt"/>
              </a:rPr>
              <a:t>Business plan </a:t>
            </a:r>
            <a:r>
              <a:rPr lang="pl-PL" sz="4000" b="1" dirty="0">
                <a:solidFill>
                  <a:schemeClr val="tx1"/>
                </a:solidFill>
                <a:latin typeface="+mn-lt"/>
                <a:sym typeface="Wingdings" pitchFamily="2" charset="2"/>
              </a:rPr>
              <a:t></a:t>
            </a:r>
            <a:endParaRPr lang="pl-PL" sz="4000" b="1" dirty="0">
              <a:solidFill>
                <a:schemeClr val="tx1"/>
              </a:solidFill>
              <a:latin typeface="+mn-lt"/>
            </a:endParaRPr>
          </a:p>
        </p:txBody>
      </p:sp>
      <p:sp>
        <p:nvSpPr>
          <p:cNvPr id="21508" name="Rectangle 3"/>
          <p:cNvSpPr>
            <a:spLocks noGrp="1" noChangeArrowheads="1"/>
          </p:cNvSpPr>
          <p:nvPr>
            <p:ph type="body" idx="1"/>
          </p:nvPr>
        </p:nvSpPr>
        <p:spPr/>
        <p:txBody>
          <a:bodyPr/>
          <a:lstStyle/>
          <a:p>
            <a:pPr marL="571500" indent="-571500" eaLnBrk="1" hangingPunct="1">
              <a:buNone/>
            </a:pPr>
            <a:r>
              <a:rPr lang="pl-PL" sz="3200" dirty="0">
                <a:solidFill>
                  <a:schemeClr val="tx1"/>
                </a:solidFill>
                <a:latin typeface="+mn-lt"/>
              </a:rPr>
              <a:t>„The </a:t>
            </a:r>
            <a:r>
              <a:rPr lang="pl-PL" sz="3200" dirty="0" err="1">
                <a:solidFill>
                  <a:schemeClr val="tx1"/>
                </a:solidFill>
                <a:latin typeface="+mn-lt"/>
              </a:rPr>
              <a:t>organization's</a:t>
            </a:r>
            <a:r>
              <a:rPr lang="pl-PL" sz="3200" dirty="0">
                <a:solidFill>
                  <a:schemeClr val="tx1"/>
                </a:solidFill>
                <a:latin typeface="+mn-lt"/>
              </a:rPr>
              <a:t> </a:t>
            </a:r>
            <a:r>
              <a:rPr lang="pl-PL" sz="3200" dirty="0" err="1">
                <a:solidFill>
                  <a:schemeClr val="tx1"/>
                </a:solidFill>
                <a:latin typeface="+mn-lt"/>
              </a:rPr>
              <a:t>action</a:t>
            </a:r>
            <a:r>
              <a:rPr lang="pl-PL" sz="3200" dirty="0">
                <a:solidFill>
                  <a:schemeClr val="tx1"/>
                </a:solidFill>
                <a:latin typeface="+mn-lt"/>
              </a:rPr>
              <a:t> plan”</a:t>
            </a:r>
          </a:p>
          <a:p>
            <a:pPr marL="571500" indent="-571500" eaLnBrk="1" hangingPunct="1">
              <a:buFont typeface="Wingdings" pitchFamily="2" charset="2"/>
              <a:buNone/>
            </a:pPr>
            <a:r>
              <a:rPr lang="pl-PL" sz="3200" dirty="0">
                <a:solidFill>
                  <a:schemeClr val="tx1"/>
                </a:solidFill>
                <a:latin typeface="+mn-lt"/>
              </a:rPr>
              <a:t>„Business plan”</a:t>
            </a:r>
          </a:p>
        </p:txBody>
      </p:sp>
      <p:sp>
        <p:nvSpPr>
          <p:cNvPr id="21509" name="Line 4"/>
          <p:cNvSpPr>
            <a:spLocks noChangeShapeType="1"/>
          </p:cNvSpPr>
          <p:nvPr/>
        </p:nvSpPr>
        <p:spPr bwMode="auto">
          <a:xfrm>
            <a:off x="6372200" y="1916832"/>
            <a:ext cx="1152525" cy="0"/>
          </a:xfrm>
          <a:prstGeom prst="line">
            <a:avLst/>
          </a:prstGeom>
          <a:noFill/>
          <a:ln w="9525">
            <a:solidFill>
              <a:schemeClr val="tx1"/>
            </a:solidFill>
            <a:round/>
            <a:headEnd/>
            <a:tailEnd type="triangle" w="med" len="med"/>
          </a:ln>
        </p:spPr>
        <p:txBody>
          <a:bodyPr/>
          <a:lstStyle/>
          <a:p>
            <a:endParaRPr lang="pl-PL"/>
          </a:p>
        </p:txBody>
      </p:sp>
      <p:pic>
        <p:nvPicPr>
          <p:cNvPr id="21510" name="Picture 5"/>
          <p:cNvPicPr>
            <a:picLocks noChangeAspect="1" noChangeArrowheads="1"/>
          </p:cNvPicPr>
          <p:nvPr/>
        </p:nvPicPr>
        <p:blipFill>
          <a:blip r:embed="rId3" cstate="print"/>
          <a:srcRect/>
          <a:stretch>
            <a:fillRect/>
          </a:stretch>
        </p:blipFill>
        <p:spPr bwMode="auto">
          <a:xfrm>
            <a:off x="3563938" y="3429000"/>
            <a:ext cx="2043112" cy="1585913"/>
          </a:xfrm>
          <a:prstGeom prst="rect">
            <a:avLst/>
          </a:prstGeom>
          <a:noFill/>
          <a:ln w="9525">
            <a:noFill/>
            <a:miter lim="800000"/>
            <a:headEnd/>
            <a:tailEnd/>
          </a:ln>
        </p:spPr>
      </p:pic>
      <p:sp>
        <p:nvSpPr>
          <p:cNvPr id="21511" name="Text Box 6"/>
          <p:cNvSpPr txBox="1">
            <a:spLocks noChangeArrowheads="1"/>
          </p:cNvSpPr>
          <p:nvPr/>
        </p:nvSpPr>
        <p:spPr bwMode="auto">
          <a:xfrm>
            <a:off x="395288" y="6237288"/>
            <a:ext cx="4176712" cy="457200"/>
          </a:xfrm>
          <a:prstGeom prst="rect">
            <a:avLst/>
          </a:prstGeom>
          <a:noFill/>
          <a:ln w="9525">
            <a:noFill/>
            <a:miter lim="800000"/>
            <a:headEnd/>
            <a:tailEnd/>
          </a:ln>
        </p:spPr>
        <p:txBody>
          <a:bodyPr>
            <a:spAutoFit/>
          </a:bodyPr>
          <a:lstStyle/>
          <a:p>
            <a:pPr>
              <a:spcBef>
                <a:spcPct val="50000"/>
              </a:spcBef>
            </a:pPr>
            <a:r>
              <a:rPr lang="pl-PL" sz="1200" dirty="0"/>
              <a:t>Source: www.restaurantcoachingsolutions.com	Business Plan Market </a:t>
            </a:r>
            <a:r>
              <a:rPr lang="pl-PL" sz="1200" dirty="0" err="1"/>
              <a:t>Segmentation</a:t>
            </a:r>
            <a:endParaRPr lang="pl-PL" sz="1200" dirty="0"/>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36</a:t>
            </a:fld>
            <a:endParaRPr lang="pl-PL" altLang="en-US"/>
          </a:p>
        </p:txBody>
      </p:sp>
    </p:spTree>
    <p:extLst>
      <p:ext uri="{BB962C8B-B14F-4D97-AF65-F5344CB8AC3E}">
        <p14:creationId xmlns:p14="http://schemas.microsoft.com/office/powerpoint/2010/main" val="2384356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22531" name="Rectangle 2"/>
          <p:cNvSpPr>
            <a:spLocks noGrp="1" noChangeArrowheads="1"/>
          </p:cNvSpPr>
          <p:nvPr>
            <p:ph type="title"/>
          </p:nvPr>
        </p:nvSpPr>
        <p:spPr/>
        <p:txBody>
          <a:bodyPr/>
          <a:lstStyle/>
          <a:p>
            <a:pPr eaLnBrk="1" hangingPunct="1"/>
            <a:r>
              <a:rPr lang="pl-PL" sz="4000" b="1" dirty="0">
                <a:solidFill>
                  <a:schemeClr val="tx1"/>
                </a:solidFill>
                <a:latin typeface="+mn-lt"/>
              </a:rPr>
              <a:t>Planning </a:t>
            </a:r>
            <a:r>
              <a:rPr lang="pl-PL" sz="4000" b="1" dirty="0" err="1">
                <a:solidFill>
                  <a:schemeClr val="tx1"/>
                </a:solidFill>
                <a:latin typeface="+mn-lt"/>
              </a:rPr>
              <a:t>process</a:t>
            </a:r>
            <a:endParaRPr lang="pl-PL" sz="4000" b="1" dirty="0">
              <a:solidFill>
                <a:schemeClr val="tx1"/>
              </a:solidFill>
              <a:latin typeface="+mn-lt"/>
            </a:endParaRPr>
          </a:p>
        </p:txBody>
      </p:sp>
      <p:sp>
        <p:nvSpPr>
          <p:cNvPr id="22532" name="Rectangle 3"/>
          <p:cNvSpPr>
            <a:spLocks noGrp="1" noChangeArrowheads="1"/>
          </p:cNvSpPr>
          <p:nvPr>
            <p:ph type="body" idx="1"/>
          </p:nvPr>
        </p:nvSpPr>
        <p:spPr/>
        <p:txBody>
          <a:bodyPr/>
          <a:lstStyle/>
          <a:p>
            <a:pPr marL="0" indent="0" eaLnBrk="1" hangingPunct="1">
              <a:buNone/>
            </a:pPr>
            <a:r>
              <a:rPr lang="en-US" dirty="0">
                <a:solidFill>
                  <a:schemeClr val="tx1"/>
                </a:solidFill>
                <a:latin typeface="+mn-lt"/>
              </a:rPr>
              <a:t>General plan construction procedure:</a:t>
            </a:r>
          </a:p>
          <a:p>
            <a:pPr marL="0" indent="0" eaLnBrk="1" hangingPunct="1">
              <a:buNone/>
            </a:pPr>
            <a:r>
              <a:rPr lang="en-US" dirty="0">
                <a:solidFill>
                  <a:schemeClr val="tx1"/>
                </a:solidFill>
                <a:latin typeface="+mn-lt"/>
              </a:rPr>
              <a:t>1. Problem formulation</a:t>
            </a:r>
          </a:p>
          <a:p>
            <a:pPr marL="0" indent="0" eaLnBrk="1" hangingPunct="1">
              <a:buNone/>
            </a:pPr>
            <a:r>
              <a:rPr lang="en-US" dirty="0">
                <a:solidFill>
                  <a:schemeClr val="tx1"/>
                </a:solidFill>
                <a:latin typeface="+mn-lt"/>
              </a:rPr>
              <a:t>2. Problem situation analysis</a:t>
            </a:r>
          </a:p>
          <a:p>
            <a:pPr marL="0" indent="0" eaLnBrk="1" hangingPunct="1">
              <a:buNone/>
            </a:pPr>
            <a:r>
              <a:rPr lang="en-US" dirty="0">
                <a:solidFill>
                  <a:schemeClr val="tx1"/>
                </a:solidFill>
                <a:latin typeface="+mn-lt"/>
              </a:rPr>
              <a:t>3. Proposed plan of the optimal strategy to achieve the assumed goals</a:t>
            </a:r>
          </a:p>
          <a:p>
            <a:pPr marL="0" indent="0" eaLnBrk="1" hangingPunct="1">
              <a:buNone/>
            </a:pPr>
            <a:r>
              <a:rPr lang="en-US" dirty="0">
                <a:solidFill>
                  <a:schemeClr val="tx1"/>
                </a:solidFill>
                <a:latin typeface="+mn-lt"/>
              </a:rPr>
              <a:t>4. Verification of the submitted proposal</a:t>
            </a:r>
          </a:p>
          <a:p>
            <a:pPr marL="0" indent="0" eaLnBrk="1" hangingPunct="1">
              <a:buNone/>
            </a:pPr>
            <a:r>
              <a:rPr lang="en-US" dirty="0">
                <a:solidFill>
                  <a:schemeClr val="tx1"/>
                </a:solidFill>
                <a:latin typeface="+mn-lt"/>
              </a:rPr>
              <a:t>5. Implementation of the plan</a:t>
            </a:r>
            <a:endParaRPr lang="pl-PL" dirty="0">
              <a:solidFill>
                <a:schemeClr val="tx1"/>
              </a:solidFill>
              <a:latin typeface="+mn-lt"/>
            </a:endParaRPr>
          </a:p>
          <a:p>
            <a:pPr eaLnBrk="1" hangingPunct="1">
              <a:buFont typeface="Wingdings" pitchFamily="2" charset="2"/>
              <a:buNone/>
            </a:pPr>
            <a:endParaRPr lang="pl-PL" dirty="0">
              <a:solidFill>
                <a:schemeClr val="tx1"/>
              </a:solidFill>
              <a:latin typeface="+mn-lt"/>
            </a:endParaRP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37</a:t>
            </a:fld>
            <a:endParaRPr lang="pl-PL" altLang="en-US"/>
          </a:p>
        </p:txBody>
      </p:sp>
    </p:spTree>
    <p:extLst>
      <p:ext uri="{BB962C8B-B14F-4D97-AF65-F5344CB8AC3E}">
        <p14:creationId xmlns:p14="http://schemas.microsoft.com/office/powerpoint/2010/main" val="3190551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164866" name="Rectangle 2"/>
          <p:cNvSpPr>
            <a:spLocks noGrp="1" noChangeArrowheads="1"/>
          </p:cNvSpPr>
          <p:nvPr>
            <p:ph type="title"/>
          </p:nvPr>
        </p:nvSpPr>
        <p:spPr/>
        <p:txBody>
          <a:bodyPr/>
          <a:lstStyle/>
          <a:p>
            <a:pPr eaLnBrk="1" hangingPunct="1">
              <a:defRPr/>
            </a:pPr>
            <a:r>
              <a:rPr lang="pl-PL" sz="4000" b="1" dirty="0" err="1">
                <a:solidFill>
                  <a:schemeClr val="tx1"/>
                </a:solidFill>
                <a:latin typeface="+mn-lt"/>
              </a:rPr>
              <a:t>Barriers</a:t>
            </a:r>
            <a:r>
              <a:rPr lang="pl-PL" sz="4000" b="1" dirty="0">
                <a:solidFill>
                  <a:schemeClr val="tx1"/>
                </a:solidFill>
                <a:latin typeface="+mn-lt"/>
              </a:rPr>
              <a:t> to </a:t>
            </a:r>
            <a:r>
              <a:rPr lang="pl-PL" sz="4000" b="1" dirty="0" err="1">
                <a:solidFill>
                  <a:schemeClr val="tx1"/>
                </a:solidFill>
                <a:latin typeface="+mn-lt"/>
              </a:rPr>
              <a:t>planning</a:t>
            </a:r>
            <a:endParaRPr lang="pl-PL" sz="4000" b="1" dirty="0">
              <a:solidFill>
                <a:schemeClr val="tx1"/>
              </a:solidFill>
              <a:latin typeface="+mn-lt"/>
            </a:endParaRPr>
          </a:p>
        </p:txBody>
      </p:sp>
      <p:sp>
        <p:nvSpPr>
          <p:cNvPr id="23556" name="Rectangle 3"/>
          <p:cNvSpPr>
            <a:spLocks noGrp="1" noChangeArrowheads="1"/>
          </p:cNvSpPr>
          <p:nvPr>
            <p:ph type="body" idx="1"/>
          </p:nvPr>
        </p:nvSpPr>
        <p:spPr/>
        <p:txBody>
          <a:bodyPr/>
          <a:lstStyle/>
          <a:p>
            <a:pPr eaLnBrk="1" hangingPunct="1">
              <a:buFont typeface="Wingdings" pitchFamily="2" charset="2"/>
              <a:buNone/>
            </a:pPr>
            <a:r>
              <a:rPr lang="pl-PL" sz="2900" b="1" dirty="0">
                <a:solidFill>
                  <a:schemeClr val="tx1"/>
                </a:solidFill>
                <a:latin typeface="+mn-lt"/>
              </a:rPr>
              <a:t>BARRIERS:</a:t>
            </a:r>
          </a:p>
          <a:p>
            <a:pPr eaLnBrk="1" hangingPunct="1"/>
            <a:r>
              <a:rPr lang="pl-PL" dirty="0" err="1">
                <a:solidFill>
                  <a:schemeClr val="tx1"/>
                </a:solidFill>
                <a:latin typeface="+mn-lt"/>
              </a:rPr>
              <a:t>Wrong</a:t>
            </a:r>
            <a:r>
              <a:rPr lang="en-US" dirty="0">
                <a:solidFill>
                  <a:schemeClr val="tx1"/>
                </a:solidFill>
                <a:latin typeface="+mn-lt"/>
              </a:rPr>
              <a:t> goals</a:t>
            </a:r>
          </a:p>
          <a:p>
            <a:pPr eaLnBrk="1" hangingPunct="1"/>
            <a:r>
              <a:rPr lang="pl-PL" dirty="0" err="1">
                <a:solidFill>
                  <a:schemeClr val="tx1"/>
                </a:solidFill>
                <a:latin typeface="+mn-lt"/>
              </a:rPr>
              <a:t>Poorly-designed</a:t>
            </a:r>
            <a:r>
              <a:rPr lang="en-US" dirty="0">
                <a:solidFill>
                  <a:schemeClr val="tx1"/>
                </a:solidFill>
                <a:latin typeface="+mn-lt"/>
              </a:rPr>
              <a:t> reward system</a:t>
            </a:r>
          </a:p>
          <a:p>
            <a:pPr eaLnBrk="1" hangingPunct="1"/>
            <a:r>
              <a:rPr lang="en-US" dirty="0">
                <a:solidFill>
                  <a:schemeClr val="tx1"/>
                </a:solidFill>
                <a:latin typeface="+mn-lt"/>
              </a:rPr>
              <a:t>Dynamic and complex environment</a:t>
            </a:r>
          </a:p>
          <a:p>
            <a:pPr eaLnBrk="1" hangingPunct="1"/>
            <a:r>
              <a:rPr lang="en-US" dirty="0">
                <a:solidFill>
                  <a:schemeClr val="tx1"/>
                </a:solidFill>
                <a:latin typeface="+mn-lt"/>
              </a:rPr>
              <a:t>Reluctance to set goals</a:t>
            </a:r>
          </a:p>
          <a:p>
            <a:pPr eaLnBrk="1" hangingPunct="1"/>
            <a:r>
              <a:rPr lang="en-US" dirty="0">
                <a:solidFill>
                  <a:schemeClr val="tx1"/>
                </a:solidFill>
                <a:latin typeface="+mn-lt"/>
              </a:rPr>
              <a:t>Resistance to change</a:t>
            </a:r>
          </a:p>
          <a:p>
            <a:pPr eaLnBrk="1" hangingPunct="1"/>
            <a:r>
              <a:rPr lang="pl-PL" dirty="0">
                <a:solidFill>
                  <a:schemeClr val="tx1"/>
                </a:solidFill>
                <a:latin typeface="+mn-lt"/>
              </a:rPr>
              <a:t>L</a:t>
            </a:r>
            <a:r>
              <a:rPr lang="en-US" dirty="0">
                <a:solidFill>
                  <a:schemeClr val="tx1"/>
                </a:solidFill>
                <a:latin typeface="+mn-lt"/>
              </a:rPr>
              <a:t>imitations</a:t>
            </a:r>
            <a:endParaRPr lang="pl-PL" dirty="0">
              <a:solidFill>
                <a:schemeClr val="tx1"/>
              </a:solidFill>
              <a:latin typeface="+mn-lt"/>
            </a:endParaRP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38</a:t>
            </a:fld>
            <a:endParaRPr lang="pl-PL" altLang="en-US"/>
          </a:p>
        </p:txBody>
      </p:sp>
    </p:spTree>
    <p:extLst>
      <p:ext uri="{BB962C8B-B14F-4D97-AF65-F5344CB8AC3E}">
        <p14:creationId xmlns:p14="http://schemas.microsoft.com/office/powerpoint/2010/main" val="2301700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166914" name="Rectangle 2"/>
          <p:cNvSpPr>
            <a:spLocks noGrp="1" noChangeArrowheads="1"/>
          </p:cNvSpPr>
          <p:nvPr>
            <p:ph type="title"/>
          </p:nvPr>
        </p:nvSpPr>
        <p:spPr/>
        <p:txBody>
          <a:bodyPr/>
          <a:lstStyle/>
          <a:p>
            <a:pPr eaLnBrk="1" hangingPunct="1">
              <a:defRPr/>
            </a:pPr>
            <a:r>
              <a:rPr lang="pl-PL" sz="4000" b="1" dirty="0" err="1">
                <a:solidFill>
                  <a:schemeClr val="tx1"/>
                </a:solidFill>
                <a:latin typeface="+mn-lt"/>
              </a:rPr>
              <a:t>Barriers</a:t>
            </a:r>
            <a:r>
              <a:rPr lang="pl-PL" sz="4000" b="1" dirty="0">
                <a:solidFill>
                  <a:schemeClr val="tx1"/>
                </a:solidFill>
                <a:latin typeface="+mn-lt"/>
              </a:rPr>
              <a:t> to </a:t>
            </a:r>
            <a:r>
              <a:rPr lang="pl-PL" sz="4000" b="1" dirty="0" err="1">
                <a:solidFill>
                  <a:schemeClr val="tx1"/>
                </a:solidFill>
                <a:latin typeface="+mn-lt"/>
              </a:rPr>
              <a:t>planning</a:t>
            </a:r>
            <a:endParaRPr lang="pl-PL" sz="4000" b="1" dirty="0">
              <a:solidFill>
                <a:schemeClr val="tx1"/>
              </a:solidFill>
              <a:latin typeface="+mn-lt"/>
            </a:endParaRPr>
          </a:p>
        </p:txBody>
      </p:sp>
      <p:sp>
        <p:nvSpPr>
          <p:cNvPr id="24580" name="Rectangle 3"/>
          <p:cNvSpPr>
            <a:spLocks noGrp="1" noChangeArrowheads="1"/>
          </p:cNvSpPr>
          <p:nvPr>
            <p:ph type="body" idx="1"/>
          </p:nvPr>
        </p:nvSpPr>
        <p:spPr/>
        <p:txBody>
          <a:bodyPr/>
          <a:lstStyle/>
          <a:p>
            <a:pPr eaLnBrk="1" hangingPunct="1">
              <a:lnSpc>
                <a:spcPct val="90000"/>
              </a:lnSpc>
            </a:pPr>
            <a:r>
              <a:rPr lang="en-US" dirty="0">
                <a:solidFill>
                  <a:schemeClr val="tx1"/>
                </a:solidFill>
                <a:latin typeface="+mn-lt"/>
              </a:rPr>
              <a:t>Contradictions between plans (strategic and lower levels)</a:t>
            </a:r>
          </a:p>
          <a:p>
            <a:pPr eaLnBrk="1" hangingPunct="1">
              <a:lnSpc>
                <a:spcPct val="90000"/>
              </a:lnSpc>
            </a:pPr>
            <a:r>
              <a:rPr lang="pl-PL" dirty="0">
                <a:solidFill>
                  <a:schemeClr val="tx1"/>
                </a:solidFill>
                <a:latin typeface="+mn-lt"/>
              </a:rPr>
              <a:t>Not </a:t>
            </a:r>
            <a:r>
              <a:rPr lang="pl-PL" dirty="0" err="1">
                <a:solidFill>
                  <a:schemeClr val="tx1"/>
                </a:solidFill>
                <a:latin typeface="+mn-lt"/>
              </a:rPr>
              <a:t>involving</a:t>
            </a:r>
            <a:r>
              <a:rPr lang="en-US" dirty="0">
                <a:solidFill>
                  <a:schemeClr val="tx1"/>
                </a:solidFill>
                <a:latin typeface="+mn-lt"/>
              </a:rPr>
              <a:t> managers of important d</a:t>
            </a:r>
            <a:r>
              <a:rPr lang="pl-PL" dirty="0" err="1">
                <a:solidFill>
                  <a:schemeClr val="tx1"/>
                </a:solidFill>
                <a:latin typeface="+mn-lt"/>
              </a:rPr>
              <a:t>epartments</a:t>
            </a:r>
            <a:r>
              <a:rPr lang="en-US" dirty="0">
                <a:solidFill>
                  <a:schemeClr val="tx1"/>
                </a:solidFill>
                <a:latin typeface="+mn-lt"/>
              </a:rPr>
              <a:t> in the work on the strategic plan</a:t>
            </a:r>
          </a:p>
          <a:p>
            <a:pPr eaLnBrk="1" hangingPunct="1">
              <a:lnSpc>
                <a:spcPct val="90000"/>
              </a:lnSpc>
            </a:pPr>
            <a:r>
              <a:rPr lang="en-US" dirty="0">
                <a:solidFill>
                  <a:schemeClr val="tx1"/>
                </a:solidFill>
                <a:latin typeface="+mn-lt"/>
              </a:rPr>
              <a:t>Treating strategic plans as </a:t>
            </a:r>
            <a:r>
              <a:rPr lang="pl-PL" dirty="0" err="1">
                <a:solidFill>
                  <a:schemeClr val="tx1"/>
                </a:solidFill>
                <a:latin typeface="+mn-lt"/>
              </a:rPr>
              <a:t>unchangeable</a:t>
            </a:r>
            <a:endParaRPr lang="en-US" dirty="0">
              <a:solidFill>
                <a:schemeClr val="tx1"/>
              </a:solidFill>
              <a:latin typeface="+mn-lt"/>
            </a:endParaRPr>
          </a:p>
          <a:p>
            <a:pPr eaLnBrk="1" hangingPunct="1">
              <a:lnSpc>
                <a:spcPct val="90000"/>
              </a:lnSpc>
            </a:pPr>
            <a:r>
              <a:rPr lang="en-US" dirty="0">
                <a:solidFill>
                  <a:schemeClr val="tx1"/>
                </a:solidFill>
                <a:latin typeface="+mn-lt"/>
              </a:rPr>
              <a:t>Not distinguishing </a:t>
            </a:r>
            <a:r>
              <a:rPr lang="pl-PL" dirty="0">
                <a:solidFill>
                  <a:schemeClr val="tx1"/>
                </a:solidFill>
                <a:latin typeface="+mn-lt"/>
              </a:rPr>
              <a:t>the </a:t>
            </a:r>
            <a:r>
              <a:rPr lang="en-US" dirty="0">
                <a:solidFill>
                  <a:schemeClr val="tx1"/>
                </a:solidFill>
                <a:latin typeface="+mn-lt"/>
              </a:rPr>
              <a:t>strategic plan from forecasting</a:t>
            </a:r>
          </a:p>
          <a:p>
            <a:pPr eaLnBrk="1" hangingPunct="1">
              <a:lnSpc>
                <a:spcPct val="90000"/>
              </a:lnSpc>
            </a:pPr>
            <a:r>
              <a:rPr lang="pl-PL" dirty="0" err="1">
                <a:solidFill>
                  <a:schemeClr val="tx1"/>
                </a:solidFill>
                <a:latin typeface="+mn-lt"/>
              </a:rPr>
              <a:t>Inserting</a:t>
            </a:r>
            <a:r>
              <a:rPr lang="pl-PL" dirty="0">
                <a:solidFill>
                  <a:schemeClr val="tx1"/>
                </a:solidFill>
                <a:latin typeface="+mn-lt"/>
              </a:rPr>
              <a:t> </a:t>
            </a:r>
            <a:r>
              <a:rPr lang="pl-PL" dirty="0" err="1">
                <a:solidFill>
                  <a:schemeClr val="tx1"/>
                </a:solidFill>
                <a:latin typeface="+mn-lt"/>
              </a:rPr>
              <a:t>too</a:t>
            </a:r>
            <a:r>
              <a:rPr lang="pl-PL" dirty="0">
                <a:solidFill>
                  <a:schemeClr val="tx1"/>
                </a:solidFill>
                <a:latin typeface="+mn-lt"/>
              </a:rPr>
              <a:t> </a:t>
            </a:r>
            <a:r>
              <a:rPr lang="pl-PL" dirty="0" err="1">
                <a:solidFill>
                  <a:schemeClr val="tx1"/>
                </a:solidFill>
                <a:latin typeface="+mn-lt"/>
              </a:rPr>
              <a:t>many</a:t>
            </a:r>
            <a:r>
              <a:rPr lang="pl-PL" dirty="0">
                <a:solidFill>
                  <a:schemeClr val="tx1"/>
                </a:solidFill>
                <a:latin typeface="+mn-lt"/>
              </a:rPr>
              <a:t> </a:t>
            </a:r>
            <a:r>
              <a:rPr lang="pl-PL" dirty="0" err="1">
                <a:solidFill>
                  <a:schemeClr val="tx1"/>
                </a:solidFill>
                <a:latin typeface="+mn-lt"/>
              </a:rPr>
              <a:t>details</a:t>
            </a:r>
            <a:r>
              <a:rPr lang="pl-PL" dirty="0">
                <a:solidFill>
                  <a:schemeClr val="tx1"/>
                </a:solidFill>
                <a:latin typeface="+mn-lt"/>
              </a:rPr>
              <a:t> in the p</a:t>
            </a:r>
            <a:r>
              <a:rPr lang="en-US" dirty="0" err="1">
                <a:solidFill>
                  <a:schemeClr val="tx1"/>
                </a:solidFill>
                <a:latin typeface="+mn-lt"/>
              </a:rPr>
              <a:t>lan</a:t>
            </a:r>
            <a:endParaRPr lang="pl-PL" dirty="0">
              <a:solidFill>
                <a:schemeClr val="tx1"/>
              </a:solidFill>
              <a:latin typeface="+mn-lt"/>
            </a:endParaRP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39</a:t>
            </a:fld>
            <a:endParaRPr lang="pl-PL" altLang="en-US"/>
          </a:p>
        </p:txBody>
      </p:sp>
    </p:spTree>
    <p:extLst>
      <p:ext uri="{BB962C8B-B14F-4D97-AF65-F5344CB8AC3E}">
        <p14:creationId xmlns:p14="http://schemas.microsoft.com/office/powerpoint/2010/main" val="2057163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6147" name="Rectangle 2"/>
          <p:cNvSpPr>
            <a:spLocks noGrp="1" noChangeArrowheads="1"/>
          </p:cNvSpPr>
          <p:nvPr>
            <p:ph type="title"/>
          </p:nvPr>
        </p:nvSpPr>
        <p:spPr>
          <a:xfrm>
            <a:off x="395288" y="260350"/>
            <a:ext cx="8569325" cy="1139825"/>
          </a:xfrm>
        </p:spPr>
        <p:txBody>
          <a:bodyPr/>
          <a:lstStyle/>
          <a:p>
            <a:pPr eaLnBrk="1" hangingPunct="1"/>
            <a:r>
              <a:rPr lang="pl-PL" sz="4000" b="1" dirty="0">
                <a:solidFill>
                  <a:schemeClr val="tx1"/>
                </a:solidFill>
                <a:latin typeface="+mn-lt"/>
              </a:rPr>
              <a:t>Planning – market </a:t>
            </a:r>
            <a:r>
              <a:rPr lang="pl-PL" sz="4000" b="1" dirty="0" err="1">
                <a:solidFill>
                  <a:schemeClr val="tx1"/>
                </a:solidFill>
                <a:latin typeface="+mn-lt"/>
              </a:rPr>
              <a:t>economy</a:t>
            </a:r>
            <a:endParaRPr lang="pl-PL" sz="4000" b="1" dirty="0">
              <a:solidFill>
                <a:schemeClr val="tx1"/>
              </a:solidFill>
              <a:latin typeface="+mn-lt"/>
            </a:endParaRPr>
          </a:p>
        </p:txBody>
      </p:sp>
      <p:sp>
        <p:nvSpPr>
          <p:cNvPr id="6148" name="Rectangle 3"/>
          <p:cNvSpPr>
            <a:spLocks noGrp="1" noChangeArrowheads="1"/>
          </p:cNvSpPr>
          <p:nvPr>
            <p:ph type="body" idx="1"/>
          </p:nvPr>
        </p:nvSpPr>
        <p:spPr/>
        <p:txBody>
          <a:bodyPr/>
          <a:lstStyle/>
          <a:p>
            <a:pPr marL="571500" indent="-571500" eaLnBrk="1" hangingPunct="1">
              <a:buNone/>
            </a:pPr>
            <a:r>
              <a:rPr lang="pl-PL" sz="3200" dirty="0">
                <a:solidFill>
                  <a:schemeClr val="tx1"/>
                </a:solidFill>
                <a:latin typeface="+mn-lt"/>
              </a:rPr>
              <a:t>Plan – </a:t>
            </a:r>
            <a:r>
              <a:rPr lang="pl-PL" sz="3200" dirty="0" err="1">
                <a:solidFill>
                  <a:schemeClr val="tx1"/>
                </a:solidFill>
                <a:latin typeface="+mn-lt"/>
              </a:rPr>
              <a:t>internal</a:t>
            </a:r>
            <a:r>
              <a:rPr lang="pl-PL" sz="3200" dirty="0">
                <a:solidFill>
                  <a:schemeClr val="tx1"/>
                </a:solidFill>
                <a:latin typeface="+mn-lt"/>
              </a:rPr>
              <a:t> </a:t>
            </a:r>
            <a:r>
              <a:rPr lang="pl-PL" sz="3200" dirty="0" err="1">
                <a:solidFill>
                  <a:schemeClr val="tx1"/>
                </a:solidFill>
                <a:latin typeface="+mn-lt"/>
              </a:rPr>
              <a:t>organization</a:t>
            </a:r>
            <a:r>
              <a:rPr lang="pl-PL" sz="3200" dirty="0">
                <a:solidFill>
                  <a:schemeClr val="tx1"/>
                </a:solidFill>
                <a:latin typeface="+mn-lt"/>
              </a:rPr>
              <a:t> </a:t>
            </a:r>
            <a:r>
              <a:rPr lang="pl-PL" sz="3200" dirty="0" err="1">
                <a:solidFill>
                  <a:schemeClr val="tx1"/>
                </a:solidFill>
                <a:latin typeface="+mn-lt"/>
              </a:rPr>
              <a:t>matter</a:t>
            </a:r>
            <a:endParaRPr lang="pl-PL" sz="3200" dirty="0">
              <a:solidFill>
                <a:schemeClr val="tx1"/>
              </a:solidFill>
              <a:latin typeface="+mn-lt"/>
            </a:endParaRPr>
          </a:p>
          <a:p>
            <a:pPr marL="0" indent="0" eaLnBrk="1" hangingPunct="1">
              <a:buNone/>
            </a:pPr>
            <a:r>
              <a:rPr lang="pl-PL" sz="3200" dirty="0" err="1">
                <a:solidFill>
                  <a:schemeClr val="tx1"/>
                </a:solidFill>
                <a:latin typeface="+mn-lt"/>
              </a:rPr>
              <a:t>Mission</a:t>
            </a:r>
            <a:r>
              <a:rPr lang="pl-PL" sz="3200" dirty="0">
                <a:solidFill>
                  <a:schemeClr val="tx1"/>
                </a:solidFill>
                <a:latin typeface="+mn-lt"/>
              </a:rPr>
              <a:t> - a</a:t>
            </a:r>
            <a:r>
              <a:rPr lang="en-US" sz="3200" dirty="0">
                <a:solidFill>
                  <a:schemeClr val="tx1"/>
                </a:solidFill>
                <a:latin typeface="+mn-lt"/>
              </a:rPr>
              <a:t> statement of an</a:t>
            </a:r>
            <a:r>
              <a:rPr lang="pl-PL" sz="3200" dirty="0">
                <a:solidFill>
                  <a:schemeClr val="tx1"/>
                </a:solidFill>
                <a:latin typeface="+mn-lt"/>
              </a:rPr>
              <a:t> </a:t>
            </a:r>
            <a:r>
              <a:rPr lang="en-US" sz="3200" dirty="0">
                <a:solidFill>
                  <a:schemeClr val="tx1"/>
                </a:solidFill>
                <a:latin typeface="+mn-lt"/>
              </a:rPr>
              <a:t>organization’s</a:t>
            </a:r>
            <a:r>
              <a:rPr lang="pl-PL" sz="3200" dirty="0">
                <a:solidFill>
                  <a:schemeClr val="tx1"/>
                </a:solidFill>
                <a:latin typeface="+mn-lt"/>
              </a:rPr>
              <a:t> </a:t>
            </a:r>
            <a:r>
              <a:rPr lang="en-US" sz="3200" dirty="0">
                <a:solidFill>
                  <a:schemeClr val="tx1"/>
                </a:solidFill>
                <a:latin typeface="+mn-lt"/>
              </a:rPr>
              <a:t>fundamental</a:t>
            </a:r>
            <a:r>
              <a:rPr lang="pl-PL" sz="3200" dirty="0">
                <a:solidFill>
                  <a:schemeClr val="tx1"/>
                </a:solidFill>
                <a:latin typeface="+mn-lt"/>
              </a:rPr>
              <a:t> </a:t>
            </a:r>
            <a:r>
              <a:rPr lang="en-US" sz="3200" dirty="0">
                <a:solidFill>
                  <a:schemeClr val="tx1"/>
                </a:solidFill>
                <a:latin typeface="+mn-lt"/>
              </a:rPr>
              <a:t>purpose</a:t>
            </a:r>
            <a:endParaRPr lang="pl-PL" sz="3200" dirty="0">
              <a:solidFill>
                <a:schemeClr val="tx1"/>
              </a:solidFill>
              <a:latin typeface="+mn-lt"/>
            </a:endParaRPr>
          </a:p>
        </p:txBody>
      </p:sp>
      <p:pic>
        <p:nvPicPr>
          <p:cNvPr id="6149" name="Picture 4" descr="d"/>
          <p:cNvPicPr>
            <a:picLocks noChangeAspect="1" noChangeArrowheads="1"/>
          </p:cNvPicPr>
          <p:nvPr/>
        </p:nvPicPr>
        <p:blipFill>
          <a:blip r:embed="rId3" cstate="print"/>
          <a:srcRect/>
          <a:stretch>
            <a:fillRect/>
          </a:stretch>
        </p:blipFill>
        <p:spPr bwMode="auto">
          <a:xfrm>
            <a:off x="6588125" y="4437063"/>
            <a:ext cx="1643063" cy="1643062"/>
          </a:xfrm>
          <a:prstGeom prst="rect">
            <a:avLst/>
          </a:prstGeom>
          <a:noFill/>
          <a:ln w="9525">
            <a:noFill/>
            <a:miter lim="800000"/>
            <a:headEnd/>
            <a:tailEnd/>
          </a:ln>
        </p:spPr>
      </p:pic>
      <p:sp>
        <p:nvSpPr>
          <p:cNvPr id="6150" name="Text Box 5"/>
          <p:cNvSpPr txBox="1">
            <a:spLocks noChangeArrowheads="1"/>
          </p:cNvSpPr>
          <p:nvPr/>
        </p:nvSpPr>
        <p:spPr bwMode="auto">
          <a:xfrm>
            <a:off x="250825" y="6308725"/>
            <a:ext cx="2808288" cy="274638"/>
          </a:xfrm>
          <a:prstGeom prst="rect">
            <a:avLst/>
          </a:prstGeom>
          <a:noFill/>
          <a:ln w="9525">
            <a:noFill/>
            <a:miter lim="800000"/>
            <a:headEnd/>
            <a:tailEnd/>
          </a:ln>
        </p:spPr>
        <p:txBody>
          <a:bodyPr>
            <a:spAutoFit/>
          </a:bodyPr>
          <a:lstStyle/>
          <a:p>
            <a:pPr>
              <a:spcBef>
                <a:spcPct val="50000"/>
              </a:spcBef>
            </a:pPr>
            <a:r>
              <a:rPr lang="pl-PL" sz="1200" dirty="0"/>
              <a:t>Source: www.zegarysloneczne.pl</a:t>
            </a:r>
          </a:p>
        </p:txBody>
      </p:sp>
      <p:sp>
        <p:nvSpPr>
          <p:cNvPr id="3" name="Symbol zastępczy numeru slajdu 2"/>
          <p:cNvSpPr>
            <a:spLocks noGrp="1"/>
          </p:cNvSpPr>
          <p:nvPr>
            <p:ph type="sldNum" sz="quarter" idx="12"/>
          </p:nvPr>
        </p:nvSpPr>
        <p:spPr/>
        <p:txBody>
          <a:bodyPr/>
          <a:lstStyle/>
          <a:p>
            <a:pPr>
              <a:defRPr/>
            </a:pPr>
            <a:fld id="{1FA68D42-7256-4748-8276-ED230C238305}" type="slidenum">
              <a:rPr lang="pl-PL" altLang="en-US" smtClean="0"/>
              <a:pPr>
                <a:defRPr/>
              </a:pPr>
              <a:t>4</a:t>
            </a:fld>
            <a:endParaRPr lang="pl-PL" altLang="en-US"/>
          </a:p>
        </p:txBody>
      </p:sp>
    </p:spTree>
    <p:extLst>
      <p:ext uri="{BB962C8B-B14F-4D97-AF65-F5344CB8AC3E}">
        <p14:creationId xmlns:p14="http://schemas.microsoft.com/office/powerpoint/2010/main" val="3149047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26627" name="Rectangle 2"/>
          <p:cNvSpPr>
            <a:spLocks noGrp="1" noChangeArrowheads="1"/>
          </p:cNvSpPr>
          <p:nvPr>
            <p:ph type="title"/>
          </p:nvPr>
        </p:nvSpPr>
        <p:spPr/>
        <p:txBody>
          <a:bodyPr/>
          <a:lstStyle/>
          <a:p>
            <a:pPr eaLnBrk="1" hangingPunct="1"/>
            <a:r>
              <a:rPr lang="pl-PL" sz="3600" b="1" dirty="0">
                <a:solidFill>
                  <a:schemeClr val="tx1"/>
                </a:solidFill>
                <a:latin typeface="+mn-lt"/>
              </a:rPr>
              <a:t>Strategic </a:t>
            </a:r>
            <a:r>
              <a:rPr lang="pl-PL" sz="3600" b="1" dirty="0" err="1">
                <a:solidFill>
                  <a:schemeClr val="tx1"/>
                </a:solidFill>
                <a:latin typeface="+mn-lt"/>
              </a:rPr>
              <a:t>planning</a:t>
            </a:r>
            <a:r>
              <a:rPr lang="pl-PL" sz="3600" b="1" dirty="0">
                <a:solidFill>
                  <a:schemeClr val="tx1"/>
                </a:solidFill>
                <a:latin typeface="+mn-lt"/>
              </a:rPr>
              <a:t> and management</a:t>
            </a:r>
          </a:p>
        </p:txBody>
      </p:sp>
      <p:sp>
        <p:nvSpPr>
          <p:cNvPr id="26628" name="Rectangle 3"/>
          <p:cNvSpPr>
            <a:spLocks noGrp="1" noChangeArrowheads="1"/>
          </p:cNvSpPr>
          <p:nvPr>
            <p:ph type="body" idx="1"/>
          </p:nvPr>
        </p:nvSpPr>
        <p:spPr/>
        <p:txBody>
          <a:bodyPr/>
          <a:lstStyle/>
          <a:p>
            <a:pPr eaLnBrk="1" hangingPunct="1">
              <a:buNone/>
            </a:pPr>
            <a:r>
              <a:rPr lang="pl-PL" b="1" dirty="0" err="1">
                <a:solidFill>
                  <a:schemeClr val="tx1"/>
                </a:solidFill>
                <a:latin typeface="+mn-lt"/>
              </a:rPr>
              <a:t>Strategy</a:t>
            </a:r>
            <a:r>
              <a:rPr lang="pl-PL" dirty="0">
                <a:solidFill>
                  <a:schemeClr val="tx1"/>
                </a:solidFill>
                <a:latin typeface="+mn-lt"/>
              </a:rPr>
              <a:t> = </a:t>
            </a:r>
            <a:r>
              <a:rPr lang="en-US" dirty="0">
                <a:solidFill>
                  <a:schemeClr val="tx1"/>
                </a:solidFill>
                <a:latin typeface="+mn-lt"/>
              </a:rPr>
              <a:t>a plan of action designed to achieve a long-term or overall aim</a:t>
            </a:r>
            <a:endParaRPr lang="pl-PL" dirty="0">
              <a:solidFill>
                <a:schemeClr val="tx1"/>
              </a:solidFill>
              <a:latin typeface="+mn-lt"/>
            </a:endParaRPr>
          </a:p>
          <a:p>
            <a:pPr eaLnBrk="1" hangingPunct="1">
              <a:buNone/>
            </a:pPr>
            <a:r>
              <a:rPr lang="pl-PL" b="1" dirty="0" err="1">
                <a:solidFill>
                  <a:schemeClr val="tx1"/>
                </a:solidFill>
                <a:latin typeface="+mn-lt"/>
              </a:rPr>
              <a:t>Strategy</a:t>
            </a:r>
            <a:r>
              <a:rPr lang="pl-PL" dirty="0">
                <a:solidFill>
                  <a:schemeClr val="tx1"/>
                </a:solidFill>
                <a:latin typeface="+mn-lt"/>
              </a:rPr>
              <a:t> = </a:t>
            </a:r>
            <a:r>
              <a:rPr lang="en-US" dirty="0">
                <a:solidFill>
                  <a:schemeClr val="tx1"/>
                </a:solidFill>
                <a:latin typeface="+mn-lt"/>
              </a:rPr>
              <a:t>the art of planning and directing overall military operations and movements in a war or battle</a:t>
            </a:r>
            <a:r>
              <a:rPr lang="pl-PL" dirty="0">
                <a:solidFill>
                  <a:schemeClr val="tx1"/>
                </a:solidFill>
                <a:latin typeface="+mn-lt"/>
              </a:rPr>
              <a:t> </a:t>
            </a:r>
            <a:r>
              <a:rPr lang="pl-PL" dirty="0">
                <a:solidFill>
                  <a:schemeClr val="tx1"/>
                </a:solidFill>
                <a:latin typeface="+mn-lt"/>
                <a:sym typeface="Wingdings" panose="05000000000000000000" pitchFamily="2" charset="2"/>
              </a:rPr>
              <a:t></a:t>
            </a:r>
            <a:endParaRPr lang="pl-PL" dirty="0">
              <a:solidFill>
                <a:schemeClr val="tx1"/>
              </a:solidFill>
              <a:latin typeface="+mn-lt"/>
            </a:endParaRPr>
          </a:p>
          <a:p>
            <a:pPr eaLnBrk="1" hangingPunct="1">
              <a:buNone/>
            </a:pPr>
            <a:r>
              <a:rPr lang="pl-PL" b="1" dirty="0" err="1">
                <a:solidFill>
                  <a:schemeClr val="tx1"/>
                </a:solidFill>
                <a:latin typeface="+mn-lt"/>
              </a:rPr>
              <a:t>Strategy</a:t>
            </a:r>
            <a:r>
              <a:rPr lang="pl-PL" b="1" dirty="0">
                <a:solidFill>
                  <a:schemeClr val="tx1"/>
                </a:solidFill>
                <a:latin typeface="+mn-lt"/>
              </a:rPr>
              <a:t>  </a:t>
            </a:r>
            <a:r>
              <a:rPr lang="pl-PL" dirty="0">
                <a:solidFill>
                  <a:schemeClr val="tx1"/>
                </a:solidFill>
                <a:latin typeface="+mn-lt"/>
              </a:rPr>
              <a:t>= a </a:t>
            </a:r>
            <a:r>
              <a:rPr lang="en-US" dirty="0">
                <a:solidFill>
                  <a:schemeClr val="tx1"/>
                </a:solidFill>
                <a:latin typeface="+mn-lt"/>
              </a:rPr>
              <a:t>comprehensive plan</a:t>
            </a:r>
            <a:r>
              <a:rPr lang="pl-PL" dirty="0">
                <a:solidFill>
                  <a:schemeClr val="tx1"/>
                </a:solidFill>
                <a:latin typeface="+mn-lt"/>
              </a:rPr>
              <a:t> </a:t>
            </a:r>
            <a:r>
              <a:rPr lang="en-US" dirty="0">
                <a:solidFill>
                  <a:schemeClr val="tx1"/>
                </a:solidFill>
                <a:latin typeface="+mn-lt"/>
              </a:rPr>
              <a:t>for accomplishing</a:t>
            </a:r>
            <a:r>
              <a:rPr lang="pl-PL" dirty="0">
                <a:solidFill>
                  <a:schemeClr val="tx1"/>
                </a:solidFill>
                <a:latin typeface="+mn-lt"/>
              </a:rPr>
              <a:t> </a:t>
            </a:r>
            <a:r>
              <a:rPr lang="en-US" dirty="0">
                <a:solidFill>
                  <a:schemeClr val="tx1"/>
                </a:solidFill>
                <a:latin typeface="+mn-lt"/>
              </a:rPr>
              <a:t>an organization’s</a:t>
            </a:r>
            <a:r>
              <a:rPr lang="pl-PL" dirty="0">
                <a:solidFill>
                  <a:schemeClr val="tx1"/>
                </a:solidFill>
                <a:latin typeface="+mn-lt"/>
              </a:rPr>
              <a:t> </a:t>
            </a:r>
            <a:r>
              <a:rPr lang="en-US" dirty="0">
                <a:solidFill>
                  <a:schemeClr val="tx1"/>
                </a:solidFill>
                <a:latin typeface="+mn-lt"/>
              </a:rPr>
              <a:t>goals</a:t>
            </a:r>
            <a:r>
              <a:rPr lang="pl-PL" dirty="0">
                <a:solidFill>
                  <a:schemeClr val="tx1"/>
                </a:solidFill>
                <a:latin typeface="+mn-lt"/>
              </a:rPr>
              <a:t> (Griffin)</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40</a:t>
            </a:fld>
            <a:endParaRPr lang="pl-PL" altLang="en-US"/>
          </a:p>
        </p:txBody>
      </p:sp>
    </p:spTree>
    <p:extLst>
      <p:ext uri="{BB962C8B-B14F-4D97-AF65-F5344CB8AC3E}">
        <p14:creationId xmlns:p14="http://schemas.microsoft.com/office/powerpoint/2010/main" val="2156159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27651" name="Rectangle 2"/>
          <p:cNvSpPr>
            <a:spLocks noGrp="1" noChangeArrowheads="1"/>
          </p:cNvSpPr>
          <p:nvPr>
            <p:ph type="title"/>
          </p:nvPr>
        </p:nvSpPr>
        <p:spPr/>
        <p:txBody>
          <a:bodyPr/>
          <a:lstStyle/>
          <a:p>
            <a:pPr eaLnBrk="1" hangingPunct="1"/>
            <a:r>
              <a:rPr lang="pl-PL" sz="4000" b="1" dirty="0" err="1">
                <a:solidFill>
                  <a:schemeClr val="tx1"/>
                </a:solidFill>
                <a:latin typeface="+mn-lt"/>
              </a:rPr>
              <a:t>Strategy</a:t>
            </a:r>
            <a:endParaRPr lang="pl-PL" sz="4000" b="1" dirty="0">
              <a:solidFill>
                <a:schemeClr val="tx1"/>
              </a:solidFill>
              <a:latin typeface="+mn-lt"/>
            </a:endParaRPr>
          </a:p>
        </p:txBody>
      </p:sp>
      <p:sp>
        <p:nvSpPr>
          <p:cNvPr id="27652" name="Rectangle 3"/>
          <p:cNvSpPr>
            <a:spLocks noGrp="1" noChangeArrowheads="1"/>
          </p:cNvSpPr>
          <p:nvPr>
            <p:ph type="body" idx="1"/>
          </p:nvPr>
        </p:nvSpPr>
        <p:spPr/>
        <p:txBody>
          <a:bodyPr/>
          <a:lstStyle/>
          <a:p>
            <a:pPr eaLnBrk="1" hangingPunct="1"/>
            <a:r>
              <a:rPr lang="pl-PL" b="1" dirty="0" err="1">
                <a:solidFill>
                  <a:schemeClr val="tx1"/>
                </a:solidFill>
                <a:latin typeface="+mn-lt"/>
              </a:rPr>
              <a:t>Strategy</a:t>
            </a:r>
            <a:r>
              <a:rPr lang="pl-PL" dirty="0">
                <a:solidFill>
                  <a:schemeClr val="tx1"/>
                </a:solidFill>
                <a:latin typeface="+mn-lt"/>
              </a:rPr>
              <a:t> (</a:t>
            </a:r>
            <a:r>
              <a:rPr lang="pl-PL" i="1" dirty="0">
                <a:solidFill>
                  <a:schemeClr val="tx1"/>
                </a:solidFill>
                <a:latin typeface="+mn-lt"/>
              </a:rPr>
              <a:t>gr</a:t>
            </a:r>
            <a:r>
              <a:rPr lang="pl-PL" dirty="0">
                <a:solidFill>
                  <a:schemeClr val="tx1"/>
                </a:solidFill>
                <a:latin typeface="+mn-lt"/>
              </a:rPr>
              <a:t>) – </a:t>
            </a:r>
            <a:r>
              <a:rPr lang="en-US" dirty="0">
                <a:solidFill>
                  <a:schemeClr val="tx1"/>
                </a:solidFill>
                <a:latin typeface="+mn-lt"/>
              </a:rPr>
              <a:t>art of the conduct of war </a:t>
            </a:r>
            <a:endParaRPr lang="pl-PL" dirty="0">
              <a:solidFill>
                <a:schemeClr val="tx1"/>
              </a:solidFill>
              <a:latin typeface="+mn-lt"/>
            </a:endParaRPr>
          </a:p>
          <a:p>
            <a:pPr eaLnBrk="1" hangingPunct="1"/>
            <a:r>
              <a:rPr lang="pl-PL" b="1" dirty="0">
                <a:solidFill>
                  <a:schemeClr val="tx1"/>
                </a:solidFill>
                <a:latin typeface="+mn-lt"/>
              </a:rPr>
              <a:t>Planning </a:t>
            </a:r>
            <a:r>
              <a:rPr lang="en-US" dirty="0">
                <a:solidFill>
                  <a:schemeClr val="tx1"/>
                </a:solidFill>
                <a:latin typeface="+mn-lt"/>
              </a:rPr>
              <a:t>(when to fight, provide supply lines, manage relations between the army, citizens, politicians, etc.)</a:t>
            </a:r>
            <a:r>
              <a:rPr lang="pl-PL" dirty="0">
                <a:solidFill>
                  <a:schemeClr val="tx1"/>
                </a:solidFill>
                <a:latin typeface="+mn-lt"/>
              </a:rPr>
              <a:t> + </a:t>
            </a:r>
            <a:r>
              <a:rPr lang="pl-PL" b="1" dirty="0" err="1">
                <a:solidFill>
                  <a:schemeClr val="tx1"/>
                </a:solidFill>
                <a:latin typeface="+mn-lt"/>
              </a:rPr>
              <a:t>acting</a:t>
            </a:r>
            <a:endParaRPr lang="pl-PL" b="1" dirty="0">
              <a:solidFill>
                <a:schemeClr val="tx1"/>
              </a:solidFill>
              <a:latin typeface="+mn-lt"/>
            </a:endParaRPr>
          </a:p>
          <a:p>
            <a:pPr marL="0" indent="0" eaLnBrk="1" hangingPunct="1">
              <a:buNone/>
            </a:pPr>
            <a:endParaRPr lang="pl-PL" b="1" dirty="0">
              <a:solidFill>
                <a:schemeClr val="tx1"/>
              </a:solidFill>
              <a:latin typeface="+mn-lt"/>
            </a:endParaRPr>
          </a:p>
        </p:txBody>
      </p:sp>
      <p:pic>
        <p:nvPicPr>
          <p:cNvPr id="27653" name="Picture 4"/>
          <p:cNvPicPr>
            <a:picLocks noChangeAspect="1" noChangeArrowheads="1"/>
          </p:cNvPicPr>
          <p:nvPr/>
        </p:nvPicPr>
        <p:blipFill>
          <a:blip r:embed="rId3" cstate="print"/>
          <a:srcRect/>
          <a:stretch>
            <a:fillRect/>
          </a:stretch>
        </p:blipFill>
        <p:spPr bwMode="auto">
          <a:xfrm>
            <a:off x="7092280" y="4077072"/>
            <a:ext cx="1443037" cy="1928812"/>
          </a:xfrm>
          <a:prstGeom prst="rect">
            <a:avLst/>
          </a:prstGeom>
          <a:noFill/>
          <a:ln w="9525">
            <a:noFill/>
            <a:miter lim="800000"/>
            <a:headEnd/>
            <a:tailEnd/>
          </a:ln>
        </p:spPr>
      </p:pic>
      <p:sp>
        <p:nvSpPr>
          <p:cNvPr id="27654" name="Text Box 5"/>
          <p:cNvSpPr txBox="1">
            <a:spLocks noChangeArrowheads="1"/>
          </p:cNvSpPr>
          <p:nvPr/>
        </p:nvSpPr>
        <p:spPr bwMode="auto">
          <a:xfrm>
            <a:off x="250825" y="6308725"/>
            <a:ext cx="3457575" cy="274638"/>
          </a:xfrm>
          <a:prstGeom prst="rect">
            <a:avLst/>
          </a:prstGeom>
          <a:noFill/>
          <a:ln w="9525">
            <a:noFill/>
            <a:miter lim="800000"/>
            <a:headEnd/>
            <a:tailEnd/>
          </a:ln>
        </p:spPr>
        <p:txBody>
          <a:bodyPr>
            <a:spAutoFit/>
          </a:bodyPr>
          <a:lstStyle/>
          <a:p>
            <a:pPr>
              <a:spcBef>
                <a:spcPct val="50000"/>
              </a:spcBef>
            </a:pPr>
            <a:r>
              <a:rPr lang="pl-PL" sz="1200" dirty="0" err="1"/>
              <a:t>Sources</a:t>
            </a:r>
            <a:r>
              <a:rPr lang="pl-PL" sz="1200" dirty="0"/>
              <a:t>: www.blogi.szkolazklasa.pl</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41</a:t>
            </a:fld>
            <a:endParaRPr lang="pl-PL" altLang="en-US"/>
          </a:p>
        </p:txBody>
      </p:sp>
    </p:spTree>
    <p:extLst>
      <p:ext uri="{BB962C8B-B14F-4D97-AF65-F5344CB8AC3E}">
        <p14:creationId xmlns:p14="http://schemas.microsoft.com/office/powerpoint/2010/main" val="2569944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ymbol zastępczy stopki 4"/>
          <p:cNvSpPr>
            <a:spLocks noGrp="1"/>
          </p:cNvSpPr>
          <p:nvPr>
            <p:ph type="ftr" sz="quarter" idx="11"/>
          </p:nvPr>
        </p:nvSpPr>
        <p:spPr/>
        <p:txBody>
          <a:bodyPr/>
          <a:lstStyle/>
          <a:p>
            <a:pPr>
              <a:defRPr/>
            </a:pPr>
            <a:r>
              <a:rPr lang="pl-PL" altLang="en-US"/>
              <a:t>PJIIT </a:t>
            </a:r>
          </a:p>
        </p:txBody>
      </p:sp>
      <p:sp>
        <p:nvSpPr>
          <p:cNvPr id="28675" name="Rectangle 2"/>
          <p:cNvSpPr>
            <a:spLocks noGrp="1" noChangeArrowheads="1"/>
          </p:cNvSpPr>
          <p:nvPr>
            <p:ph type="title"/>
          </p:nvPr>
        </p:nvSpPr>
        <p:spPr/>
        <p:txBody>
          <a:bodyPr/>
          <a:lstStyle/>
          <a:p>
            <a:pPr eaLnBrk="1" hangingPunct="1"/>
            <a:r>
              <a:rPr lang="pl-PL" sz="4000" b="1" dirty="0" err="1">
                <a:solidFill>
                  <a:schemeClr val="tx1"/>
                </a:solidFill>
                <a:latin typeface="+mn-lt"/>
              </a:rPr>
              <a:t>Strategy</a:t>
            </a:r>
            <a:endParaRPr lang="pl-PL" sz="4000" b="1" dirty="0">
              <a:solidFill>
                <a:schemeClr val="tx1"/>
              </a:solidFill>
              <a:latin typeface="+mn-lt"/>
            </a:endParaRPr>
          </a:p>
        </p:txBody>
      </p:sp>
      <p:sp>
        <p:nvSpPr>
          <p:cNvPr id="28676" name="Rectangle 3"/>
          <p:cNvSpPr>
            <a:spLocks noGrp="1" noChangeArrowheads="1"/>
          </p:cNvSpPr>
          <p:nvPr>
            <p:ph type="body" idx="1"/>
          </p:nvPr>
        </p:nvSpPr>
        <p:spPr/>
        <p:txBody>
          <a:bodyPr/>
          <a:lstStyle/>
          <a:p>
            <a:pPr eaLnBrk="1" hangingPunct="1">
              <a:buFont typeface="Wingdings" pitchFamily="2" charset="2"/>
              <a:buNone/>
            </a:pPr>
            <a:r>
              <a:rPr lang="pl-PL" dirty="0" err="1">
                <a:solidFill>
                  <a:schemeClr val="tx1"/>
                </a:solidFill>
                <a:latin typeface="+mn-lt"/>
              </a:rPr>
              <a:t>Sears</a:t>
            </a:r>
            <a:r>
              <a:rPr lang="pl-PL" dirty="0">
                <a:solidFill>
                  <a:schemeClr val="tx1"/>
                </a:solidFill>
                <a:latin typeface="+mn-lt"/>
              </a:rPr>
              <a:t>, </a:t>
            </a:r>
            <a:r>
              <a:rPr lang="pl-PL" dirty="0" err="1">
                <a:solidFill>
                  <a:schemeClr val="tx1"/>
                </a:solidFill>
                <a:latin typeface="+mn-lt"/>
              </a:rPr>
              <a:t>Roebuck</a:t>
            </a:r>
            <a:r>
              <a:rPr lang="pl-PL" dirty="0">
                <a:solidFill>
                  <a:schemeClr val="tx1"/>
                </a:solidFill>
                <a:latin typeface="+mn-lt"/>
              </a:rPr>
              <a:t> &amp; Co.</a:t>
            </a:r>
          </a:p>
          <a:p>
            <a:pPr eaLnBrk="1" hangingPunct="1">
              <a:buFont typeface="Wingdings" pitchFamily="2" charset="2"/>
              <a:buNone/>
            </a:pPr>
            <a:endParaRPr lang="pl-PL" dirty="0">
              <a:solidFill>
                <a:schemeClr val="tx1"/>
              </a:solidFill>
              <a:latin typeface="+mn-lt"/>
            </a:endParaRPr>
          </a:p>
        </p:txBody>
      </p:sp>
      <p:pic>
        <p:nvPicPr>
          <p:cNvPr id="28677" name="Picture 4"/>
          <p:cNvPicPr>
            <a:picLocks noChangeAspect="1" noChangeArrowheads="1"/>
          </p:cNvPicPr>
          <p:nvPr/>
        </p:nvPicPr>
        <p:blipFill>
          <a:blip r:embed="rId3" cstate="print"/>
          <a:srcRect/>
          <a:stretch>
            <a:fillRect/>
          </a:stretch>
        </p:blipFill>
        <p:spPr bwMode="auto">
          <a:xfrm>
            <a:off x="755650" y="2420938"/>
            <a:ext cx="1400175" cy="1585912"/>
          </a:xfrm>
          <a:prstGeom prst="rect">
            <a:avLst/>
          </a:prstGeom>
          <a:noFill/>
          <a:ln w="9525">
            <a:noFill/>
            <a:miter lim="800000"/>
            <a:headEnd/>
            <a:tailEnd/>
          </a:ln>
        </p:spPr>
      </p:pic>
      <p:sp>
        <p:nvSpPr>
          <p:cNvPr id="28678" name="Rectangle 5"/>
          <p:cNvSpPr>
            <a:spLocks noChangeArrowheads="1"/>
          </p:cNvSpPr>
          <p:nvPr/>
        </p:nvSpPr>
        <p:spPr bwMode="auto">
          <a:xfrm>
            <a:off x="684213" y="4365625"/>
            <a:ext cx="4572662" cy="584775"/>
          </a:xfrm>
          <a:prstGeom prst="rect">
            <a:avLst/>
          </a:prstGeom>
          <a:noFill/>
          <a:ln w="9525">
            <a:noFill/>
            <a:miter lim="800000"/>
            <a:headEnd/>
            <a:tailEnd/>
          </a:ln>
        </p:spPr>
        <p:txBody>
          <a:bodyPr wrap="none">
            <a:spAutoFit/>
          </a:bodyPr>
          <a:lstStyle/>
          <a:p>
            <a:r>
              <a:rPr lang="pl-PL" sz="3200" dirty="0" err="1"/>
              <a:t>general</a:t>
            </a:r>
            <a:r>
              <a:rPr lang="pl-PL" sz="3200" dirty="0"/>
              <a:t> Robert E. Wood</a:t>
            </a:r>
          </a:p>
        </p:txBody>
      </p:sp>
      <p:sp>
        <p:nvSpPr>
          <p:cNvPr id="28679" name="Text Box 6"/>
          <p:cNvSpPr txBox="1">
            <a:spLocks noChangeArrowheads="1"/>
          </p:cNvSpPr>
          <p:nvPr/>
        </p:nvSpPr>
        <p:spPr bwMode="auto">
          <a:xfrm>
            <a:off x="395288" y="6308726"/>
            <a:ext cx="5328840" cy="461665"/>
          </a:xfrm>
          <a:prstGeom prst="rect">
            <a:avLst/>
          </a:prstGeom>
          <a:noFill/>
          <a:ln w="9525">
            <a:noFill/>
            <a:miter lim="800000"/>
            <a:headEnd/>
            <a:tailEnd/>
          </a:ln>
        </p:spPr>
        <p:txBody>
          <a:bodyPr wrap="square">
            <a:spAutoFit/>
          </a:bodyPr>
          <a:lstStyle/>
          <a:p>
            <a:pPr>
              <a:spcBef>
                <a:spcPct val="50000"/>
              </a:spcBef>
            </a:pPr>
            <a:r>
              <a:rPr lang="pl-PL" sz="1200" dirty="0" err="1"/>
              <a:t>Sources</a:t>
            </a:r>
            <a:r>
              <a:rPr lang="pl-PL" sz="1200" dirty="0"/>
              <a:t>: </a:t>
            </a:r>
            <a:r>
              <a:rPr lang="pl-PL" sz="1200" dirty="0">
                <a:hlinkClick r:id="rId4"/>
              </a:rPr>
              <a:t>www.academyofachievement.org</a:t>
            </a:r>
            <a:r>
              <a:rPr lang="pl-PL" sz="1200" dirty="0"/>
              <a:t>, antiquebooks.typepad.com, epguides.com, www.sirloz.blogspot.com</a:t>
            </a:r>
          </a:p>
        </p:txBody>
      </p:sp>
      <p:pic>
        <p:nvPicPr>
          <p:cNvPr id="28680" name="Picture 8"/>
          <p:cNvPicPr>
            <a:picLocks noChangeAspect="1" noChangeArrowheads="1"/>
          </p:cNvPicPr>
          <p:nvPr/>
        </p:nvPicPr>
        <p:blipFill>
          <a:blip r:embed="rId5" cstate="print"/>
          <a:srcRect/>
          <a:stretch>
            <a:fillRect/>
          </a:stretch>
        </p:blipFill>
        <p:spPr bwMode="auto">
          <a:xfrm>
            <a:off x="2987675" y="2205038"/>
            <a:ext cx="1585913" cy="2014537"/>
          </a:xfrm>
          <a:prstGeom prst="rect">
            <a:avLst/>
          </a:prstGeom>
          <a:noFill/>
          <a:ln w="9525">
            <a:noFill/>
            <a:miter lim="800000"/>
            <a:headEnd/>
            <a:tailEnd/>
          </a:ln>
        </p:spPr>
      </p:pic>
      <p:pic>
        <p:nvPicPr>
          <p:cNvPr id="28681" name="Picture 9"/>
          <p:cNvPicPr>
            <a:picLocks noChangeAspect="1" noChangeArrowheads="1"/>
          </p:cNvPicPr>
          <p:nvPr/>
        </p:nvPicPr>
        <p:blipFill>
          <a:blip r:embed="rId6" cstate="print"/>
          <a:srcRect/>
          <a:stretch>
            <a:fillRect/>
          </a:stretch>
        </p:blipFill>
        <p:spPr bwMode="auto">
          <a:xfrm>
            <a:off x="5076825" y="2276475"/>
            <a:ext cx="1885950" cy="2000250"/>
          </a:xfrm>
          <a:prstGeom prst="rect">
            <a:avLst/>
          </a:prstGeom>
          <a:noFill/>
          <a:ln w="9525">
            <a:noFill/>
            <a:miter lim="800000"/>
            <a:headEnd/>
            <a:tailEnd/>
          </a:ln>
        </p:spPr>
      </p:pic>
      <p:pic>
        <p:nvPicPr>
          <p:cNvPr id="28682" name="Picture 11"/>
          <p:cNvPicPr>
            <a:picLocks noChangeAspect="1" noChangeArrowheads="1"/>
          </p:cNvPicPr>
          <p:nvPr/>
        </p:nvPicPr>
        <p:blipFill>
          <a:blip r:embed="rId7" cstate="print"/>
          <a:srcRect/>
          <a:stretch>
            <a:fillRect/>
          </a:stretch>
        </p:blipFill>
        <p:spPr bwMode="auto">
          <a:xfrm>
            <a:off x="7019925" y="404813"/>
            <a:ext cx="1685925" cy="1685925"/>
          </a:xfrm>
          <a:prstGeom prst="rect">
            <a:avLst/>
          </a:prstGeom>
          <a:noFill/>
          <a:ln w="9525">
            <a:noFill/>
            <a:miter lim="800000"/>
            <a:headEnd/>
            <a:tailEnd/>
          </a:ln>
        </p:spPr>
      </p:pic>
      <p:pic>
        <p:nvPicPr>
          <p:cNvPr id="28683" name="Picture 12"/>
          <p:cNvPicPr>
            <a:picLocks noChangeAspect="1" noChangeArrowheads="1"/>
          </p:cNvPicPr>
          <p:nvPr/>
        </p:nvPicPr>
        <p:blipFill>
          <a:blip r:embed="rId8" cstate="print"/>
          <a:srcRect/>
          <a:stretch>
            <a:fillRect/>
          </a:stretch>
        </p:blipFill>
        <p:spPr bwMode="auto">
          <a:xfrm>
            <a:off x="6732588" y="4437063"/>
            <a:ext cx="1944687" cy="1581150"/>
          </a:xfrm>
          <a:prstGeom prst="rect">
            <a:avLst/>
          </a:prstGeom>
          <a:noFill/>
          <a:ln w="9525">
            <a:noFill/>
            <a:miter lim="800000"/>
            <a:headEnd/>
            <a:tailEnd/>
          </a:ln>
        </p:spPr>
      </p:pic>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42</a:t>
            </a:fld>
            <a:endParaRPr lang="pl-PL" altLang="en-US"/>
          </a:p>
        </p:txBody>
      </p:sp>
    </p:spTree>
    <p:extLst>
      <p:ext uri="{BB962C8B-B14F-4D97-AF65-F5344CB8AC3E}">
        <p14:creationId xmlns:p14="http://schemas.microsoft.com/office/powerpoint/2010/main" val="3257596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stopki 4"/>
          <p:cNvSpPr>
            <a:spLocks noGrp="1"/>
          </p:cNvSpPr>
          <p:nvPr>
            <p:ph type="ftr" sz="quarter" idx="11"/>
          </p:nvPr>
        </p:nvSpPr>
        <p:spPr/>
        <p:txBody>
          <a:bodyPr/>
          <a:lstStyle/>
          <a:p>
            <a:pPr>
              <a:defRPr/>
            </a:pPr>
            <a:r>
              <a:rPr lang="pl-PL" altLang="en-US"/>
              <a:t>PJIIT </a:t>
            </a:r>
          </a:p>
        </p:txBody>
      </p:sp>
      <p:sp>
        <p:nvSpPr>
          <p:cNvPr id="29699" name="Rectangle 2"/>
          <p:cNvSpPr>
            <a:spLocks noGrp="1" noChangeArrowheads="1"/>
          </p:cNvSpPr>
          <p:nvPr>
            <p:ph type="title"/>
          </p:nvPr>
        </p:nvSpPr>
        <p:spPr/>
        <p:txBody>
          <a:bodyPr/>
          <a:lstStyle/>
          <a:p>
            <a:pPr eaLnBrk="1" hangingPunct="1"/>
            <a:r>
              <a:rPr lang="pl-PL" sz="4000" b="1" dirty="0">
                <a:solidFill>
                  <a:schemeClr val="tx1"/>
                </a:solidFill>
                <a:latin typeface="+mn-lt"/>
              </a:rPr>
              <a:t>Strategic plan?</a:t>
            </a:r>
          </a:p>
        </p:txBody>
      </p:sp>
      <p:sp>
        <p:nvSpPr>
          <p:cNvPr id="29700" name="Rectangle 4"/>
          <p:cNvSpPr>
            <a:spLocks noGrp="1" noChangeArrowheads="1"/>
          </p:cNvSpPr>
          <p:nvPr>
            <p:ph type="body" idx="1"/>
          </p:nvPr>
        </p:nvSpPr>
        <p:spPr>
          <a:xfrm>
            <a:off x="457200" y="1124744"/>
            <a:ext cx="8229600" cy="5006181"/>
          </a:xfrm>
        </p:spPr>
        <p:txBody>
          <a:bodyPr/>
          <a:lstStyle/>
          <a:p>
            <a:pPr eaLnBrk="1" hangingPunct="1">
              <a:buNone/>
            </a:pPr>
            <a:r>
              <a:rPr lang="en-US" sz="2600" dirty="0">
                <a:solidFill>
                  <a:schemeClr val="tx1"/>
                </a:solidFill>
                <a:latin typeface="+mn-lt"/>
              </a:rPr>
              <a:t>The 1970s - "enterprises should carefully and deliberately </a:t>
            </a:r>
            <a:r>
              <a:rPr lang="pl-PL" sz="2600" dirty="0" err="1">
                <a:solidFill>
                  <a:schemeClr val="tx1"/>
                </a:solidFill>
                <a:latin typeface="+mn-lt"/>
              </a:rPr>
              <a:t>analyze</a:t>
            </a:r>
            <a:r>
              <a:rPr lang="en-US" sz="2600" dirty="0">
                <a:solidFill>
                  <a:schemeClr val="tx1"/>
                </a:solidFill>
                <a:latin typeface="+mn-lt"/>
              </a:rPr>
              <a:t> what they want to do</a:t>
            </a:r>
            <a:r>
              <a:rPr lang="pl-PL" sz="2600" dirty="0">
                <a:solidFill>
                  <a:schemeClr val="tx1"/>
                </a:solidFill>
                <a:latin typeface="+mn-lt"/>
              </a:rPr>
              <a:t> and </a:t>
            </a:r>
            <a:r>
              <a:rPr lang="pl-PL" sz="2600" dirty="0" err="1">
                <a:solidFill>
                  <a:schemeClr val="tx1"/>
                </a:solidFill>
                <a:latin typeface="+mn-lt"/>
              </a:rPr>
              <a:t>how</a:t>
            </a:r>
            <a:r>
              <a:rPr lang="pl-PL" sz="2600" dirty="0">
                <a:solidFill>
                  <a:schemeClr val="tx1"/>
                </a:solidFill>
                <a:latin typeface="+mn-lt"/>
              </a:rPr>
              <a:t> </a:t>
            </a:r>
            <a:r>
              <a:rPr lang="pl-PL" sz="2600" dirty="0" err="1">
                <a:solidFill>
                  <a:schemeClr val="tx1"/>
                </a:solidFill>
                <a:latin typeface="+mn-lt"/>
              </a:rPr>
              <a:t>they</a:t>
            </a:r>
            <a:r>
              <a:rPr lang="pl-PL" sz="2600" dirty="0">
                <a:solidFill>
                  <a:schemeClr val="tx1"/>
                </a:solidFill>
                <a:latin typeface="+mn-lt"/>
              </a:rPr>
              <a:t> want to do </a:t>
            </a:r>
            <a:r>
              <a:rPr lang="pl-PL" sz="2600" dirty="0" err="1">
                <a:solidFill>
                  <a:schemeClr val="tx1"/>
                </a:solidFill>
                <a:latin typeface="+mn-lt"/>
              </a:rPr>
              <a:t>it</a:t>
            </a:r>
            <a:r>
              <a:rPr lang="en-US" sz="2600" dirty="0">
                <a:solidFill>
                  <a:schemeClr val="tx1"/>
                </a:solidFill>
                <a:latin typeface="+mn-lt"/>
              </a:rPr>
              <a:t>"</a:t>
            </a:r>
          </a:p>
          <a:p>
            <a:pPr eaLnBrk="1" hangingPunct="1">
              <a:buNone/>
            </a:pPr>
            <a:r>
              <a:rPr lang="en-US" sz="2600" dirty="0">
                <a:solidFill>
                  <a:schemeClr val="tx1"/>
                </a:solidFill>
                <a:latin typeface="+mn-lt"/>
              </a:rPr>
              <a:t>The 1980s - quality improvement, restructuring, </a:t>
            </a:r>
            <a:endParaRPr lang="pl-PL" sz="2600" dirty="0">
              <a:solidFill>
                <a:schemeClr val="tx1"/>
              </a:solidFill>
              <a:latin typeface="+mn-lt"/>
            </a:endParaRPr>
          </a:p>
          <a:p>
            <a:pPr eaLnBrk="1" hangingPunct="1">
              <a:buNone/>
            </a:pPr>
            <a:r>
              <a:rPr lang="pl-PL" sz="2600" dirty="0" err="1">
                <a:solidFill>
                  <a:schemeClr val="tx1"/>
                </a:solidFill>
                <a:latin typeface="+mn-lt"/>
              </a:rPr>
              <a:t>staff</a:t>
            </a:r>
            <a:r>
              <a:rPr lang="pl-PL" sz="2600" dirty="0">
                <a:solidFill>
                  <a:schemeClr val="tx1"/>
                </a:solidFill>
                <a:latin typeface="+mn-lt"/>
              </a:rPr>
              <a:t> </a:t>
            </a:r>
            <a:r>
              <a:rPr lang="en-US" sz="2600" dirty="0">
                <a:solidFill>
                  <a:schemeClr val="tx1"/>
                </a:solidFill>
                <a:latin typeface="+mn-lt"/>
              </a:rPr>
              <a:t>reduction</a:t>
            </a:r>
            <a:r>
              <a:rPr lang="pl-PL" sz="2600" dirty="0">
                <a:solidFill>
                  <a:schemeClr val="tx1"/>
                </a:solidFill>
                <a:latin typeface="+mn-lt"/>
              </a:rPr>
              <a:t>, </a:t>
            </a:r>
            <a:r>
              <a:rPr lang="en-US" sz="2600" dirty="0">
                <a:solidFill>
                  <a:schemeClr val="tx1"/>
                </a:solidFill>
                <a:latin typeface="+mn-lt"/>
              </a:rPr>
              <a:t>improvement of efficiency</a:t>
            </a:r>
            <a:endParaRPr lang="pl-PL" sz="2600" dirty="0">
              <a:solidFill>
                <a:schemeClr val="tx1"/>
              </a:solidFill>
              <a:latin typeface="+mn-lt"/>
            </a:endParaRPr>
          </a:p>
          <a:p>
            <a:pPr eaLnBrk="1" hangingPunct="1">
              <a:buNone/>
            </a:pPr>
            <a:r>
              <a:rPr lang="pl-PL" sz="2600" dirty="0" err="1">
                <a:solidFill>
                  <a:schemeClr val="tx1"/>
                </a:solidFill>
                <a:latin typeface="+mn-lt"/>
              </a:rPr>
              <a:t>Today</a:t>
            </a:r>
            <a:r>
              <a:rPr lang="pl-PL" sz="2600" dirty="0">
                <a:solidFill>
                  <a:schemeClr val="tx1"/>
                </a:solidFill>
                <a:latin typeface="+mn-lt"/>
              </a:rPr>
              <a:t> </a:t>
            </a:r>
            <a:r>
              <a:rPr lang="pl-PL" sz="2600" dirty="0">
                <a:solidFill>
                  <a:schemeClr val="tx1"/>
                </a:solidFill>
                <a:latin typeface="+mn-lt"/>
                <a:sym typeface="Wingdings" pitchFamily="2" charset="2"/>
              </a:rPr>
              <a:t> </a:t>
            </a:r>
          </a:p>
          <a:p>
            <a:pPr eaLnBrk="1" hangingPunct="1">
              <a:buNone/>
            </a:pPr>
            <a:r>
              <a:rPr lang="pl-PL" sz="2600" dirty="0">
                <a:solidFill>
                  <a:schemeClr val="tx1"/>
                </a:solidFill>
                <a:latin typeface="+mn-lt"/>
                <a:sym typeface="Wingdings" pitchFamily="2" charset="2"/>
              </a:rPr>
              <a:t>- </a:t>
            </a:r>
            <a:r>
              <a:rPr lang="en-US" sz="2600" dirty="0">
                <a:solidFill>
                  <a:schemeClr val="tx1"/>
                </a:solidFill>
                <a:latin typeface="+mn-lt"/>
                <a:sym typeface="Wingdings" pitchFamily="2" charset="2"/>
              </a:rPr>
              <a:t>engaging </a:t>
            </a:r>
            <a:r>
              <a:rPr lang="pl-PL" sz="2600" dirty="0">
                <a:solidFill>
                  <a:schemeClr val="tx1"/>
                </a:solidFill>
                <a:latin typeface="+mn-lt"/>
                <a:sym typeface="Wingdings" pitchFamily="2" charset="2"/>
              </a:rPr>
              <a:t>the </a:t>
            </a:r>
            <a:r>
              <a:rPr lang="pl-PL" sz="2600" dirty="0" err="1">
                <a:solidFill>
                  <a:schemeClr val="tx1"/>
                </a:solidFill>
                <a:latin typeface="+mn-lt"/>
                <a:sym typeface="Wingdings" pitchFamily="2" charset="2"/>
              </a:rPr>
              <a:t>company’s</a:t>
            </a:r>
            <a:r>
              <a:rPr lang="en-US" sz="2600" dirty="0">
                <a:solidFill>
                  <a:schemeClr val="tx1"/>
                </a:solidFill>
                <a:latin typeface="+mn-lt"/>
                <a:sym typeface="Wingdings" pitchFamily="2" charset="2"/>
              </a:rPr>
              <a:t> own managers</a:t>
            </a:r>
            <a:r>
              <a:rPr lang="pl-PL" sz="2600" dirty="0">
                <a:solidFill>
                  <a:schemeClr val="tx1"/>
                </a:solidFill>
                <a:latin typeface="+mn-lt"/>
                <a:sym typeface="Wingdings" pitchFamily="2" charset="2"/>
              </a:rPr>
              <a:t> in the </a:t>
            </a:r>
            <a:r>
              <a:rPr lang="pl-PL" sz="2600" dirty="0" err="1">
                <a:solidFill>
                  <a:schemeClr val="tx1"/>
                </a:solidFill>
                <a:latin typeface="+mn-lt"/>
                <a:sym typeface="Wingdings" pitchFamily="2" charset="2"/>
              </a:rPr>
              <a:t>planning</a:t>
            </a:r>
            <a:r>
              <a:rPr lang="pl-PL" sz="2600" dirty="0">
                <a:solidFill>
                  <a:schemeClr val="tx1"/>
                </a:solidFill>
                <a:latin typeface="+mn-lt"/>
                <a:sym typeface="Wingdings" pitchFamily="2" charset="2"/>
              </a:rPr>
              <a:t> </a:t>
            </a:r>
            <a:r>
              <a:rPr lang="pl-PL" sz="2600" dirty="0" err="1">
                <a:solidFill>
                  <a:schemeClr val="tx1"/>
                </a:solidFill>
                <a:latin typeface="+mn-lt"/>
                <a:sym typeface="Wingdings" pitchFamily="2" charset="2"/>
              </a:rPr>
              <a:t>process</a:t>
            </a:r>
            <a:r>
              <a:rPr lang="en-US" sz="2600" dirty="0">
                <a:solidFill>
                  <a:schemeClr val="tx1"/>
                </a:solidFill>
                <a:latin typeface="+mn-lt"/>
                <a:sym typeface="Wingdings" pitchFamily="2" charset="2"/>
              </a:rPr>
              <a:t> (instead of building numerous planning </a:t>
            </a:r>
            <a:r>
              <a:rPr lang="pl-PL" sz="2600" dirty="0" err="1">
                <a:solidFill>
                  <a:schemeClr val="tx1"/>
                </a:solidFill>
                <a:latin typeface="+mn-lt"/>
                <a:sym typeface="Wingdings" pitchFamily="2" charset="2"/>
              </a:rPr>
              <a:t>teams</a:t>
            </a:r>
            <a:r>
              <a:rPr lang="en-US" sz="2600" dirty="0">
                <a:solidFill>
                  <a:schemeClr val="tx1"/>
                </a:solidFill>
                <a:latin typeface="+mn-lt"/>
                <a:sym typeface="Wingdings" pitchFamily="2" charset="2"/>
              </a:rPr>
              <a:t>)</a:t>
            </a:r>
          </a:p>
          <a:p>
            <a:pPr eaLnBrk="1" hangingPunct="1">
              <a:buNone/>
            </a:pPr>
            <a:r>
              <a:rPr lang="pl-PL" sz="2600" dirty="0">
                <a:solidFill>
                  <a:schemeClr val="tx1"/>
                </a:solidFill>
                <a:latin typeface="+mn-lt"/>
                <a:sym typeface="Wingdings" pitchFamily="2" charset="2"/>
              </a:rPr>
              <a:t>- </a:t>
            </a:r>
            <a:r>
              <a:rPr lang="en-US" sz="2600" dirty="0">
                <a:solidFill>
                  <a:schemeClr val="tx1"/>
                </a:solidFill>
                <a:latin typeface="+mn-lt"/>
                <a:sym typeface="Wingdings" pitchFamily="2" charset="2"/>
              </a:rPr>
              <a:t>caution, logic and rationality instead of chasing growth and expansion</a:t>
            </a:r>
            <a:endParaRPr lang="pl-PL" sz="2600" dirty="0">
              <a:solidFill>
                <a:schemeClr val="tx1"/>
              </a:solidFill>
              <a:latin typeface="+mn-lt"/>
              <a:sym typeface="Wingdings" pitchFamily="2" charset="2"/>
            </a:endParaRPr>
          </a:p>
          <a:p>
            <a:pPr eaLnBrk="1" hangingPunct="1">
              <a:buFont typeface="Wingdings" pitchFamily="2" charset="2"/>
              <a:buNone/>
            </a:pPr>
            <a:endParaRPr lang="pl-PL" sz="2600" dirty="0">
              <a:solidFill>
                <a:schemeClr val="tx1"/>
              </a:solidFill>
              <a:latin typeface="+mn-lt"/>
              <a:sym typeface="Wingdings" pitchFamily="2" charset="2"/>
            </a:endParaRPr>
          </a:p>
          <a:p>
            <a:pPr eaLnBrk="1" hangingPunct="1">
              <a:buFont typeface="Wingdings" pitchFamily="2" charset="2"/>
              <a:buNone/>
            </a:pPr>
            <a:endParaRPr lang="pl-PL" sz="2600" dirty="0">
              <a:solidFill>
                <a:schemeClr val="tx1"/>
              </a:solidFill>
              <a:latin typeface="+mn-lt"/>
              <a:sym typeface="Wingdings" pitchFamily="2" charset="2"/>
            </a:endParaRPr>
          </a:p>
          <a:p>
            <a:pPr eaLnBrk="1" hangingPunct="1">
              <a:buFont typeface="Wingdings" pitchFamily="2" charset="2"/>
              <a:buNone/>
            </a:pPr>
            <a:endParaRPr lang="pl-PL" sz="2600" dirty="0">
              <a:solidFill>
                <a:schemeClr val="tx1"/>
              </a:solidFill>
              <a:latin typeface="+mn-lt"/>
            </a:endParaRPr>
          </a:p>
        </p:txBody>
      </p:sp>
      <p:pic>
        <p:nvPicPr>
          <p:cNvPr id="29701" name="Picture 5" descr="a"/>
          <p:cNvPicPr>
            <a:picLocks noChangeAspect="1" noChangeArrowheads="1"/>
          </p:cNvPicPr>
          <p:nvPr/>
        </p:nvPicPr>
        <p:blipFill>
          <a:blip r:embed="rId3" cstate="print"/>
          <a:srcRect/>
          <a:stretch>
            <a:fillRect/>
          </a:stretch>
        </p:blipFill>
        <p:spPr bwMode="auto">
          <a:xfrm>
            <a:off x="7468818" y="209168"/>
            <a:ext cx="1397738" cy="1053679"/>
          </a:xfrm>
          <a:prstGeom prst="rect">
            <a:avLst/>
          </a:prstGeom>
          <a:noFill/>
          <a:ln w="9525">
            <a:noFill/>
            <a:miter lim="800000"/>
            <a:headEnd/>
            <a:tailEnd/>
          </a:ln>
        </p:spPr>
      </p:pic>
      <p:sp>
        <p:nvSpPr>
          <p:cNvPr id="29702" name="Text Box 6"/>
          <p:cNvSpPr txBox="1">
            <a:spLocks noChangeArrowheads="1"/>
          </p:cNvSpPr>
          <p:nvPr/>
        </p:nvSpPr>
        <p:spPr bwMode="auto">
          <a:xfrm>
            <a:off x="468313" y="6308725"/>
            <a:ext cx="3240087" cy="457200"/>
          </a:xfrm>
          <a:prstGeom prst="rect">
            <a:avLst/>
          </a:prstGeom>
          <a:noFill/>
          <a:ln w="9525">
            <a:noFill/>
            <a:miter lim="800000"/>
            <a:headEnd/>
            <a:tailEnd/>
          </a:ln>
        </p:spPr>
        <p:txBody>
          <a:bodyPr>
            <a:spAutoFit/>
          </a:bodyPr>
          <a:lstStyle/>
          <a:p>
            <a:pPr>
              <a:spcBef>
                <a:spcPct val="50000"/>
              </a:spcBef>
            </a:pPr>
            <a:r>
              <a:rPr lang="pl-PL" sz="1200" dirty="0" err="1"/>
              <a:t>Sources</a:t>
            </a:r>
            <a:r>
              <a:rPr lang="pl-PL" sz="1200" dirty="0"/>
              <a:t>: entrepreneursofktown.ning.com, www.bumbasymposium.com</a:t>
            </a:r>
          </a:p>
        </p:txBody>
      </p:sp>
      <p:pic>
        <p:nvPicPr>
          <p:cNvPr id="29703" name="Picture 7"/>
          <p:cNvPicPr>
            <a:picLocks noChangeAspect="1" noChangeArrowheads="1"/>
          </p:cNvPicPr>
          <p:nvPr/>
        </p:nvPicPr>
        <p:blipFill>
          <a:blip r:embed="rId4" cstate="print"/>
          <a:srcRect/>
          <a:stretch>
            <a:fillRect/>
          </a:stretch>
        </p:blipFill>
        <p:spPr bwMode="auto">
          <a:xfrm>
            <a:off x="7648575" y="2564904"/>
            <a:ext cx="1038225" cy="1428750"/>
          </a:xfrm>
          <a:prstGeom prst="rect">
            <a:avLst/>
          </a:prstGeom>
          <a:noFill/>
          <a:ln w="9525">
            <a:noFill/>
            <a:miter lim="800000"/>
            <a:headEnd/>
            <a:tailEnd/>
          </a:ln>
        </p:spPr>
      </p:pic>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43</a:t>
            </a:fld>
            <a:endParaRPr lang="pl-PL" altLang="en-US"/>
          </a:p>
        </p:txBody>
      </p:sp>
    </p:spTree>
    <p:extLst>
      <p:ext uri="{BB962C8B-B14F-4D97-AF65-F5344CB8AC3E}">
        <p14:creationId xmlns:p14="http://schemas.microsoft.com/office/powerpoint/2010/main" val="2771249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30723" name="Rectangle 2"/>
          <p:cNvSpPr>
            <a:spLocks noGrp="1" noChangeArrowheads="1"/>
          </p:cNvSpPr>
          <p:nvPr>
            <p:ph type="title"/>
          </p:nvPr>
        </p:nvSpPr>
        <p:spPr/>
        <p:txBody>
          <a:bodyPr/>
          <a:lstStyle/>
          <a:p>
            <a:pPr eaLnBrk="1" hangingPunct="1"/>
            <a:r>
              <a:rPr lang="pl-PL" sz="4000" b="1" dirty="0">
                <a:solidFill>
                  <a:schemeClr val="tx1"/>
                </a:solidFill>
                <a:latin typeface="+mn-lt"/>
              </a:rPr>
              <a:t>Strategic plan</a:t>
            </a:r>
          </a:p>
        </p:txBody>
      </p:sp>
      <p:sp>
        <p:nvSpPr>
          <p:cNvPr id="30724" name="Rectangle 3"/>
          <p:cNvSpPr>
            <a:spLocks noGrp="1" noChangeArrowheads="1"/>
          </p:cNvSpPr>
          <p:nvPr>
            <p:ph type="body" idx="1"/>
          </p:nvPr>
        </p:nvSpPr>
        <p:spPr/>
        <p:txBody>
          <a:bodyPr/>
          <a:lstStyle/>
          <a:p>
            <a:pPr eaLnBrk="1" hangingPunct="1">
              <a:buNone/>
            </a:pPr>
            <a:r>
              <a:rPr lang="en-US" sz="2600" dirty="0">
                <a:solidFill>
                  <a:schemeClr val="tx1"/>
                </a:solidFill>
                <a:latin typeface="+mn-lt"/>
              </a:rPr>
              <a:t>Contemporary strategic planning:</a:t>
            </a:r>
          </a:p>
          <a:p>
            <a:pPr eaLnBrk="1" hangingPunct="1">
              <a:buNone/>
            </a:pPr>
            <a:r>
              <a:rPr lang="en-US" sz="2600" dirty="0">
                <a:solidFill>
                  <a:schemeClr val="tx1"/>
                </a:solidFill>
                <a:latin typeface="+mn-lt"/>
              </a:rPr>
              <a:t>1. High flexibility of the strategic management process:</a:t>
            </a:r>
          </a:p>
          <a:p>
            <a:pPr eaLnBrk="1" hangingPunct="1"/>
            <a:r>
              <a:rPr lang="en-US" sz="2600" dirty="0">
                <a:solidFill>
                  <a:schemeClr val="tx1"/>
                </a:solidFill>
                <a:latin typeface="+mn-lt"/>
              </a:rPr>
              <a:t>promoting critical self-</a:t>
            </a:r>
            <a:r>
              <a:rPr lang="pl-PL" sz="2600" dirty="0" err="1">
                <a:solidFill>
                  <a:schemeClr val="tx1"/>
                </a:solidFill>
                <a:latin typeface="+mn-lt"/>
              </a:rPr>
              <a:t>evaluation</a:t>
            </a:r>
            <a:endParaRPr lang="en-US" sz="2600" dirty="0">
              <a:solidFill>
                <a:schemeClr val="tx1"/>
              </a:solidFill>
              <a:latin typeface="+mn-lt"/>
            </a:endParaRPr>
          </a:p>
          <a:p>
            <a:pPr eaLnBrk="1" hangingPunct="1"/>
            <a:r>
              <a:rPr lang="en-US" sz="2600" dirty="0">
                <a:solidFill>
                  <a:schemeClr val="tx1"/>
                </a:solidFill>
                <a:latin typeface="+mn-lt"/>
              </a:rPr>
              <a:t>change is a normal condition, not a pathology</a:t>
            </a:r>
          </a:p>
          <a:p>
            <a:pPr eaLnBrk="1" hangingPunct="1">
              <a:buNone/>
            </a:pPr>
            <a:r>
              <a:rPr lang="en-US" sz="2600" dirty="0">
                <a:solidFill>
                  <a:schemeClr val="tx1"/>
                </a:solidFill>
                <a:latin typeface="+mn-lt"/>
              </a:rPr>
              <a:t>2. Meeting the challenges facing modern organizations:</a:t>
            </a:r>
          </a:p>
          <a:p>
            <a:pPr eaLnBrk="1" hangingPunct="1">
              <a:buFont typeface="Arial" panose="020B0604020202020204" pitchFamily="34" charset="0"/>
              <a:buChar char="•"/>
            </a:pPr>
            <a:r>
              <a:rPr lang="en-US" sz="2600" dirty="0">
                <a:solidFill>
                  <a:schemeClr val="tx1"/>
                </a:solidFill>
                <a:latin typeface="+mn-lt"/>
              </a:rPr>
              <a:t>exploring the organization's strengths and weaknesses</a:t>
            </a:r>
          </a:p>
          <a:p>
            <a:pPr eaLnBrk="1" hangingPunct="1">
              <a:buFont typeface="Arial" panose="020B0604020202020204" pitchFamily="34" charset="0"/>
              <a:buChar char="•"/>
            </a:pPr>
            <a:r>
              <a:rPr lang="pl-PL" sz="2600" dirty="0" err="1">
                <a:solidFill>
                  <a:schemeClr val="tx1"/>
                </a:solidFill>
                <a:latin typeface="+mn-lt"/>
              </a:rPr>
              <a:t>taking</a:t>
            </a:r>
            <a:r>
              <a:rPr lang="pl-PL" sz="2600" dirty="0">
                <a:solidFill>
                  <a:schemeClr val="tx1"/>
                </a:solidFill>
                <a:latin typeface="+mn-lt"/>
              </a:rPr>
              <a:t> </a:t>
            </a:r>
            <a:r>
              <a:rPr lang="pl-PL" sz="2600" dirty="0" err="1">
                <a:solidFill>
                  <a:schemeClr val="tx1"/>
                </a:solidFill>
                <a:latin typeface="+mn-lt"/>
              </a:rPr>
              <a:t>into</a:t>
            </a:r>
            <a:r>
              <a:rPr lang="pl-PL" sz="2600" dirty="0">
                <a:solidFill>
                  <a:schemeClr val="tx1"/>
                </a:solidFill>
                <a:latin typeface="+mn-lt"/>
              </a:rPr>
              <a:t> </a:t>
            </a:r>
            <a:r>
              <a:rPr lang="pl-PL" sz="2600" dirty="0" err="1">
                <a:solidFill>
                  <a:schemeClr val="tx1"/>
                </a:solidFill>
                <a:latin typeface="+mn-lt"/>
              </a:rPr>
              <a:t>consideration</a:t>
            </a:r>
            <a:r>
              <a:rPr lang="en-US" sz="2600" dirty="0">
                <a:solidFill>
                  <a:schemeClr val="tx1"/>
                </a:solidFill>
                <a:latin typeface="+mn-lt"/>
              </a:rPr>
              <a:t> the organization's </a:t>
            </a:r>
            <a:r>
              <a:rPr lang="pl-PL" sz="2600" dirty="0">
                <a:solidFill>
                  <a:schemeClr val="tx1"/>
                </a:solidFill>
                <a:latin typeface="+mn-lt"/>
              </a:rPr>
              <a:t>environment</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44</a:t>
            </a:fld>
            <a:endParaRPr lang="pl-PL" altLang="en-US"/>
          </a:p>
        </p:txBody>
      </p:sp>
    </p:spTree>
    <p:extLst>
      <p:ext uri="{BB962C8B-B14F-4D97-AF65-F5344CB8AC3E}">
        <p14:creationId xmlns:p14="http://schemas.microsoft.com/office/powerpoint/2010/main" val="1283556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stopki 4"/>
          <p:cNvSpPr>
            <a:spLocks noGrp="1"/>
          </p:cNvSpPr>
          <p:nvPr>
            <p:ph type="ftr" sz="quarter" idx="11"/>
          </p:nvPr>
        </p:nvSpPr>
        <p:spPr/>
        <p:txBody>
          <a:bodyPr/>
          <a:lstStyle/>
          <a:p>
            <a:pPr>
              <a:defRPr/>
            </a:pPr>
            <a:r>
              <a:rPr lang="pl-PL" altLang="en-US"/>
              <a:t>PJIIT </a:t>
            </a:r>
          </a:p>
        </p:txBody>
      </p:sp>
      <p:sp>
        <p:nvSpPr>
          <p:cNvPr id="33795" name="Rectangle 2"/>
          <p:cNvSpPr>
            <a:spLocks noGrp="1" noChangeArrowheads="1"/>
          </p:cNvSpPr>
          <p:nvPr>
            <p:ph type="title"/>
          </p:nvPr>
        </p:nvSpPr>
        <p:spPr/>
        <p:txBody>
          <a:bodyPr/>
          <a:lstStyle/>
          <a:p>
            <a:pPr eaLnBrk="1" hangingPunct="1"/>
            <a:r>
              <a:rPr lang="pl-PL" sz="4000" b="1" dirty="0">
                <a:solidFill>
                  <a:schemeClr val="tx1"/>
                </a:solidFill>
                <a:latin typeface="+mn-lt"/>
              </a:rPr>
              <a:t>Strategic management</a:t>
            </a:r>
          </a:p>
        </p:txBody>
      </p:sp>
      <p:sp>
        <p:nvSpPr>
          <p:cNvPr id="33796" name="Rectangle 3"/>
          <p:cNvSpPr>
            <a:spLocks noGrp="1" noChangeArrowheads="1"/>
          </p:cNvSpPr>
          <p:nvPr>
            <p:ph type="body" idx="1"/>
          </p:nvPr>
        </p:nvSpPr>
        <p:spPr/>
        <p:txBody>
          <a:bodyPr/>
          <a:lstStyle/>
          <a:p>
            <a:pPr eaLnBrk="1" hangingPunct="1">
              <a:buNone/>
            </a:pPr>
            <a:r>
              <a:rPr lang="pl-PL" dirty="0">
                <a:solidFill>
                  <a:schemeClr val="tx1"/>
                </a:solidFill>
                <a:latin typeface="+mn-lt"/>
              </a:rPr>
              <a:t>   </a:t>
            </a:r>
            <a:r>
              <a:rPr lang="pl-PL" b="1" dirty="0">
                <a:solidFill>
                  <a:schemeClr val="tx1"/>
                </a:solidFill>
                <a:latin typeface="+mn-lt"/>
              </a:rPr>
              <a:t>Strategic management </a:t>
            </a:r>
            <a:r>
              <a:rPr lang="pl-PL" dirty="0">
                <a:solidFill>
                  <a:schemeClr val="tx1"/>
                </a:solidFill>
                <a:latin typeface="+mn-lt"/>
              </a:rPr>
              <a:t>– </a:t>
            </a:r>
            <a:r>
              <a:rPr lang="en-US" dirty="0">
                <a:solidFill>
                  <a:schemeClr val="tx1"/>
                </a:solidFill>
                <a:latin typeface="+mn-lt"/>
              </a:rPr>
              <a:t>a process involving the development of strategic plans </a:t>
            </a:r>
            <a:r>
              <a:rPr lang="pl-PL" dirty="0">
                <a:solidFill>
                  <a:schemeClr val="tx1"/>
                </a:solidFill>
                <a:latin typeface="+mn-lt"/>
              </a:rPr>
              <a:t>and </a:t>
            </a:r>
            <a:r>
              <a:rPr lang="pl-PL" dirty="0" err="1">
                <a:solidFill>
                  <a:schemeClr val="tx1"/>
                </a:solidFill>
                <a:latin typeface="+mn-lt"/>
              </a:rPr>
              <a:t>then</a:t>
            </a:r>
            <a:r>
              <a:rPr lang="pl-PL" dirty="0">
                <a:solidFill>
                  <a:schemeClr val="tx1"/>
                </a:solidFill>
                <a:latin typeface="+mn-lt"/>
              </a:rPr>
              <a:t> </a:t>
            </a:r>
            <a:r>
              <a:rPr lang="pl-PL" dirty="0" err="1">
                <a:solidFill>
                  <a:schemeClr val="tx1"/>
                </a:solidFill>
                <a:latin typeface="+mn-lt"/>
              </a:rPr>
              <a:t>acting</a:t>
            </a:r>
            <a:r>
              <a:rPr lang="en-US" dirty="0">
                <a:solidFill>
                  <a:schemeClr val="tx1"/>
                </a:solidFill>
                <a:latin typeface="+mn-lt"/>
              </a:rPr>
              <a:t> on the basis of these plans </a:t>
            </a:r>
            <a:endParaRPr lang="pl-PL" dirty="0">
              <a:solidFill>
                <a:schemeClr val="tx1"/>
              </a:solidFill>
              <a:latin typeface="+mn-lt"/>
            </a:endParaRPr>
          </a:p>
        </p:txBody>
      </p:sp>
      <p:pic>
        <p:nvPicPr>
          <p:cNvPr id="33797" name="Picture 4"/>
          <p:cNvPicPr>
            <a:picLocks noChangeAspect="1" noChangeArrowheads="1"/>
          </p:cNvPicPr>
          <p:nvPr/>
        </p:nvPicPr>
        <p:blipFill>
          <a:blip r:embed="rId3" cstate="print"/>
          <a:srcRect/>
          <a:stretch>
            <a:fillRect/>
          </a:stretch>
        </p:blipFill>
        <p:spPr bwMode="auto">
          <a:xfrm>
            <a:off x="1817080" y="3687886"/>
            <a:ext cx="2043113" cy="1385888"/>
          </a:xfrm>
          <a:prstGeom prst="rect">
            <a:avLst/>
          </a:prstGeom>
          <a:noFill/>
          <a:ln w="9525">
            <a:noFill/>
            <a:miter lim="800000"/>
            <a:headEnd/>
            <a:tailEnd/>
          </a:ln>
        </p:spPr>
      </p:pic>
      <p:sp>
        <p:nvSpPr>
          <p:cNvPr id="33798" name="Text Box 5"/>
          <p:cNvSpPr txBox="1">
            <a:spLocks noChangeArrowheads="1"/>
          </p:cNvSpPr>
          <p:nvPr/>
        </p:nvSpPr>
        <p:spPr bwMode="auto">
          <a:xfrm>
            <a:off x="395288" y="6237288"/>
            <a:ext cx="3455987" cy="457200"/>
          </a:xfrm>
          <a:prstGeom prst="rect">
            <a:avLst/>
          </a:prstGeom>
          <a:noFill/>
          <a:ln w="9525">
            <a:noFill/>
            <a:miter lim="800000"/>
            <a:headEnd/>
            <a:tailEnd/>
          </a:ln>
        </p:spPr>
        <p:txBody>
          <a:bodyPr>
            <a:spAutoFit/>
          </a:bodyPr>
          <a:lstStyle/>
          <a:p>
            <a:pPr>
              <a:spcBef>
                <a:spcPct val="50000"/>
              </a:spcBef>
            </a:pPr>
            <a:r>
              <a:rPr lang="pl-PL" sz="1200" dirty="0" err="1"/>
              <a:t>Sources</a:t>
            </a:r>
            <a:r>
              <a:rPr lang="pl-PL" sz="1200" dirty="0"/>
              <a:t>: </a:t>
            </a:r>
            <a:r>
              <a:rPr lang="pl-PL" sz="1200" dirty="0">
                <a:hlinkClick r:id="rId4"/>
              </a:rPr>
              <a:t>www.taktykaistrategia.pl</a:t>
            </a:r>
            <a:r>
              <a:rPr lang="pl-PL" sz="1200" dirty="0"/>
              <a:t>, www.sp236gim61.neostrada.pl</a:t>
            </a:r>
          </a:p>
        </p:txBody>
      </p:sp>
      <p:pic>
        <p:nvPicPr>
          <p:cNvPr id="33799" name="Picture 6"/>
          <p:cNvPicPr>
            <a:picLocks noChangeAspect="1" noChangeArrowheads="1"/>
          </p:cNvPicPr>
          <p:nvPr/>
        </p:nvPicPr>
        <p:blipFill>
          <a:blip r:embed="rId5" cstate="print"/>
          <a:srcRect/>
          <a:stretch>
            <a:fillRect/>
          </a:stretch>
        </p:blipFill>
        <p:spPr bwMode="auto">
          <a:xfrm>
            <a:off x="5220072" y="3645024"/>
            <a:ext cx="1985963" cy="1428750"/>
          </a:xfrm>
          <a:prstGeom prst="rect">
            <a:avLst/>
          </a:prstGeom>
          <a:noFill/>
          <a:ln w="9525">
            <a:noFill/>
            <a:miter lim="800000"/>
            <a:headEnd/>
            <a:tailEnd/>
          </a:ln>
        </p:spPr>
      </p:pic>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45</a:t>
            </a:fld>
            <a:endParaRPr lang="pl-PL" altLang="en-US"/>
          </a:p>
        </p:txBody>
      </p:sp>
    </p:spTree>
    <p:extLst>
      <p:ext uri="{BB962C8B-B14F-4D97-AF65-F5344CB8AC3E}">
        <p14:creationId xmlns:p14="http://schemas.microsoft.com/office/powerpoint/2010/main" val="3651309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ymbol zastępczy stopki 4"/>
          <p:cNvSpPr>
            <a:spLocks noGrp="1"/>
          </p:cNvSpPr>
          <p:nvPr>
            <p:ph type="ftr" sz="quarter" idx="11"/>
          </p:nvPr>
        </p:nvSpPr>
        <p:spPr/>
        <p:txBody>
          <a:bodyPr/>
          <a:lstStyle/>
          <a:p>
            <a:pPr>
              <a:defRPr/>
            </a:pPr>
            <a:r>
              <a:rPr lang="pl-PL" altLang="en-US"/>
              <a:t>PJIIT </a:t>
            </a:r>
          </a:p>
        </p:txBody>
      </p:sp>
      <p:sp>
        <p:nvSpPr>
          <p:cNvPr id="34819" name="Rectangle 2"/>
          <p:cNvSpPr>
            <a:spLocks noGrp="1" noChangeArrowheads="1"/>
          </p:cNvSpPr>
          <p:nvPr>
            <p:ph type="title"/>
          </p:nvPr>
        </p:nvSpPr>
        <p:spPr/>
        <p:txBody>
          <a:bodyPr/>
          <a:lstStyle/>
          <a:p>
            <a:pPr eaLnBrk="1" hangingPunct="1"/>
            <a:r>
              <a:rPr lang="pl-PL" sz="4000" b="1" dirty="0">
                <a:solidFill>
                  <a:schemeClr val="tx1"/>
                </a:solidFill>
                <a:latin typeface="+mn-lt"/>
              </a:rPr>
              <a:t>Strategic management</a:t>
            </a:r>
          </a:p>
        </p:txBody>
      </p:sp>
      <p:sp>
        <p:nvSpPr>
          <p:cNvPr id="34820" name="Rectangle 3"/>
          <p:cNvSpPr>
            <a:spLocks noGrp="1" noChangeArrowheads="1"/>
          </p:cNvSpPr>
          <p:nvPr>
            <p:ph type="body" idx="1"/>
          </p:nvPr>
        </p:nvSpPr>
        <p:spPr/>
        <p:txBody>
          <a:bodyPr/>
          <a:lstStyle/>
          <a:p>
            <a:pPr eaLnBrk="1" hangingPunct="1">
              <a:buFont typeface="Wingdings" pitchFamily="2" charset="2"/>
              <a:buNone/>
            </a:pPr>
            <a:endParaRPr lang="pl-PL"/>
          </a:p>
        </p:txBody>
      </p:sp>
      <p:sp>
        <p:nvSpPr>
          <p:cNvPr id="34821" name="Rectangle 4"/>
          <p:cNvSpPr>
            <a:spLocks noChangeArrowheads="1"/>
          </p:cNvSpPr>
          <p:nvPr/>
        </p:nvSpPr>
        <p:spPr bwMode="auto">
          <a:xfrm>
            <a:off x="1619250" y="1628775"/>
            <a:ext cx="4824413" cy="863600"/>
          </a:xfrm>
          <a:prstGeom prst="rect">
            <a:avLst/>
          </a:prstGeom>
          <a:solidFill>
            <a:srgbClr val="FD77F3"/>
          </a:solidFill>
          <a:ln w="9525" cap="rnd">
            <a:solidFill>
              <a:schemeClr val="tx1"/>
            </a:solidFill>
            <a:prstDash val="sysDot"/>
            <a:miter lim="800000"/>
            <a:headEnd/>
            <a:tailEnd/>
          </a:ln>
        </p:spPr>
        <p:txBody>
          <a:bodyPr wrap="none" anchor="ctr"/>
          <a:lstStyle/>
          <a:p>
            <a:pPr algn="ctr"/>
            <a:r>
              <a:rPr lang="pl-PL" sz="3200" dirty="0" err="1">
                <a:solidFill>
                  <a:schemeClr val="bg1"/>
                </a:solidFill>
              </a:rPr>
              <a:t>Setting</a:t>
            </a:r>
            <a:r>
              <a:rPr lang="pl-PL" sz="3200" dirty="0">
                <a:solidFill>
                  <a:schemeClr val="bg1"/>
                </a:solidFill>
              </a:rPr>
              <a:t> </a:t>
            </a:r>
            <a:r>
              <a:rPr lang="pl-PL" sz="3200" dirty="0" err="1">
                <a:solidFill>
                  <a:schemeClr val="bg1"/>
                </a:solidFill>
              </a:rPr>
              <a:t>goals</a:t>
            </a:r>
            <a:endParaRPr lang="pl-PL" sz="3200" dirty="0">
              <a:solidFill>
                <a:schemeClr val="bg1"/>
              </a:solidFill>
            </a:endParaRPr>
          </a:p>
        </p:txBody>
      </p:sp>
      <p:sp>
        <p:nvSpPr>
          <p:cNvPr id="34822" name="Rectangle 7"/>
          <p:cNvSpPr>
            <a:spLocks noChangeArrowheads="1"/>
          </p:cNvSpPr>
          <p:nvPr/>
        </p:nvSpPr>
        <p:spPr bwMode="auto">
          <a:xfrm>
            <a:off x="1692275" y="2852738"/>
            <a:ext cx="4752975" cy="863600"/>
          </a:xfrm>
          <a:prstGeom prst="rect">
            <a:avLst/>
          </a:prstGeom>
          <a:solidFill>
            <a:srgbClr val="FD77F3"/>
          </a:solidFill>
          <a:ln w="9525">
            <a:solidFill>
              <a:schemeClr val="tx1"/>
            </a:solidFill>
            <a:miter lim="800000"/>
            <a:headEnd/>
            <a:tailEnd/>
          </a:ln>
        </p:spPr>
        <p:txBody>
          <a:bodyPr wrap="none" anchor="ctr"/>
          <a:lstStyle/>
          <a:p>
            <a:pPr algn="ctr"/>
            <a:r>
              <a:rPr lang="pl-PL" sz="3200" dirty="0" err="1">
                <a:solidFill>
                  <a:schemeClr val="bg1"/>
                </a:solidFill>
              </a:rPr>
              <a:t>Formulating</a:t>
            </a:r>
            <a:r>
              <a:rPr lang="pl-PL" sz="3200" dirty="0">
                <a:solidFill>
                  <a:schemeClr val="bg1"/>
                </a:solidFill>
              </a:rPr>
              <a:t> </a:t>
            </a:r>
            <a:r>
              <a:rPr lang="pl-PL" sz="3200" dirty="0" err="1">
                <a:solidFill>
                  <a:schemeClr val="bg1"/>
                </a:solidFill>
              </a:rPr>
              <a:t>strategy</a:t>
            </a:r>
            <a:endParaRPr lang="pl-PL" sz="3200" dirty="0">
              <a:solidFill>
                <a:schemeClr val="bg1"/>
              </a:solidFill>
            </a:endParaRPr>
          </a:p>
        </p:txBody>
      </p:sp>
      <p:sp>
        <p:nvSpPr>
          <p:cNvPr id="34823" name="Rectangle 8"/>
          <p:cNvSpPr>
            <a:spLocks noChangeArrowheads="1"/>
          </p:cNvSpPr>
          <p:nvPr/>
        </p:nvSpPr>
        <p:spPr bwMode="auto">
          <a:xfrm>
            <a:off x="1692275" y="4076700"/>
            <a:ext cx="4751388" cy="792163"/>
          </a:xfrm>
          <a:prstGeom prst="rect">
            <a:avLst/>
          </a:prstGeom>
          <a:solidFill>
            <a:srgbClr val="FD77F3"/>
          </a:solidFill>
          <a:ln w="9525">
            <a:solidFill>
              <a:schemeClr val="tx1"/>
            </a:solidFill>
            <a:miter lim="800000"/>
            <a:headEnd/>
            <a:tailEnd/>
          </a:ln>
        </p:spPr>
        <p:txBody>
          <a:bodyPr wrap="none" anchor="ctr"/>
          <a:lstStyle/>
          <a:p>
            <a:pPr algn="ctr"/>
            <a:r>
              <a:rPr lang="pl-PL" sz="3200" dirty="0">
                <a:solidFill>
                  <a:schemeClr val="bg1"/>
                </a:solidFill>
              </a:rPr>
              <a:t>Administration</a:t>
            </a:r>
          </a:p>
        </p:txBody>
      </p:sp>
      <p:sp>
        <p:nvSpPr>
          <p:cNvPr id="34824" name="Rectangle 10"/>
          <p:cNvSpPr>
            <a:spLocks noChangeArrowheads="1"/>
          </p:cNvSpPr>
          <p:nvPr/>
        </p:nvSpPr>
        <p:spPr bwMode="auto">
          <a:xfrm>
            <a:off x="1692275" y="5229225"/>
            <a:ext cx="4751388" cy="863600"/>
          </a:xfrm>
          <a:prstGeom prst="rect">
            <a:avLst/>
          </a:prstGeom>
          <a:solidFill>
            <a:srgbClr val="FD77F3"/>
          </a:solidFill>
          <a:ln w="9525">
            <a:solidFill>
              <a:schemeClr val="tx1"/>
            </a:solidFill>
            <a:miter lim="800000"/>
            <a:headEnd/>
            <a:tailEnd/>
          </a:ln>
        </p:spPr>
        <p:txBody>
          <a:bodyPr wrap="none" anchor="ctr"/>
          <a:lstStyle/>
          <a:p>
            <a:pPr algn="ctr"/>
            <a:r>
              <a:rPr lang="pl-PL" sz="3200" dirty="0">
                <a:solidFill>
                  <a:schemeClr val="bg1"/>
                </a:solidFill>
              </a:rPr>
              <a:t>Strategic </a:t>
            </a:r>
            <a:r>
              <a:rPr lang="pl-PL" sz="3200" dirty="0" err="1">
                <a:solidFill>
                  <a:schemeClr val="bg1"/>
                </a:solidFill>
              </a:rPr>
              <a:t>control</a:t>
            </a:r>
            <a:endParaRPr lang="pl-PL" sz="3200" dirty="0">
              <a:solidFill>
                <a:schemeClr val="bg1"/>
              </a:solidFill>
            </a:endParaRPr>
          </a:p>
        </p:txBody>
      </p:sp>
      <p:sp>
        <p:nvSpPr>
          <p:cNvPr id="34825" name="Line 11"/>
          <p:cNvSpPr>
            <a:spLocks noChangeShapeType="1"/>
          </p:cNvSpPr>
          <p:nvPr/>
        </p:nvSpPr>
        <p:spPr bwMode="auto">
          <a:xfrm>
            <a:off x="3995738" y="2565400"/>
            <a:ext cx="0" cy="287338"/>
          </a:xfrm>
          <a:prstGeom prst="line">
            <a:avLst/>
          </a:prstGeom>
          <a:noFill/>
          <a:ln w="9525">
            <a:solidFill>
              <a:schemeClr val="tx1"/>
            </a:solidFill>
            <a:round/>
            <a:headEnd/>
            <a:tailEnd type="triangle" w="med" len="med"/>
          </a:ln>
        </p:spPr>
        <p:txBody>
          <a:bodyPr/>
          <a:lstStyle/>
          <a:p>
            <a:endParaRPr lang="pl-PL"/>
          </a:p>
        </p:txBody>
      </p:sp>
      <p:sp>
        <p:nvSpPr>
          <p:cNvPr id="34826" name="Line 12"/>
          <p:cNvSpPr>
            <a:spLocks noChangeShapeType="1"/>
          </p:cNvSpPr>
          <p:nvPr/>
        </p:nvSpPr>
        <p:spPr bwMode="auto">
          <a:xfrm>
            <a:off x="3995738" y="3789363"/>
            <a:ext cx="0" cy="287337"/>
          </a:xfrm>
          <a:prstGeom prst="line">
            <a:avLst/>
          </a:prstGeom>
          <a:noFill/>
          <a:ln w="9525">
            <a:solidFill>
              <a:schemeClr val="tx1"/>
            </a:solidFill>
            <a:round/>
            <a:headEnd/>
            <a:tailEnd type="triangle" w="med" len="med"/>
          </a:ln>
        </p:spPr>
        <p:txBody>
          <a:bodyPr/>
          <a:lstStyle/>
          <a:p>
            <a:endParaRPr lang="pl-PL"/>
          </a:p>
        </p:txBody>
      </p:sp>
      <p:sp>
        <p:nvSpPr>
          <p:cNvPr id="34827" name="Line 13"/>
          <p:cNvSpPr>
            <a:spLocks noChangeShapeType="1"/>
          </p:cNvSpPr>
          <p:nvPr/>
        </p:nvSpPr>
        <p:spPr bwMode="auto">
          <a:xfrm>
            <a:off x="3995738" y="4941888"/>
            <a:ext cx="0" cy="215900"/>
          </a:xfrm>
          <a:prstGeom prst="line">
            <a:avLst/>
          </a:prstGeom>
          <a:noFill/>
          <a:ln w="9525">
            <a:solidFill>
              <a:schemeClr val="tx1"/>
            </a:solidFill>
            <a:round/>
            <a:headEnd/>
            <a:tailEnd type="triangle" w="med" len="med"/>
          </a:ln>
        </p:spPr>
        <p:txBody>
          <a:bodyPr/>
          <a:lstStyle/>
          <a:p>
            <a:endParaRPr lang="pl-PL"/>
          </a:p>
        </p:txBody>
      </p:sp>
      <p:sp>
        <p:nvSpPr>
          <p:cNvPr id="34828" name="Text Box 14"/>
          <p:cNvSpPr txBox="1">
            <a:spLocks noChangeArrowheads="1"/>
          </p:cNvSpPr>
          <p:nvPr/>
        </p:nvSpPr>
        <p:spPr bwMode="auto">
          <a:xfrm>
            <a:off x="6804025" y="2492375"/>
            <a:ext cx="1584325" cy="830997"/>
          </a:xfrm>
          <a:prstGeom prst="rect">
            <a:avLst/>
          </a:prstGeom>
          <a:noFill/>
          <a:ln w="9525">
            <a:noFill/>
            <a:miter lim="800000"/>
            <a:headEnd/>
            <a:tailEnd/>
          </a:ln>
        </p:spPr>
        <p:txBody>
          <a:bodyPr>
            <a:spAutoFit/>
          </a:bodyPr>
          <a:lstStyle/>
          <a:p>
            <a:pPr>
              <a:spcBef>
                <a:spcPct val="50000"/>
              </a:spcBef>
            </a:pPr>
            <a:r>
              <a:rPr lang="pl-PL" sz="2400" dirty="0"/>
              <a:t>Strategic </a:t>
            </a:r>
            <a:r>
              <a:rPr lang="pl-PL" sz="2400" dirty="0" err="1"/>
              <a:t>planning</a:t>
            </a:r>
            <a:endParaRPr lang="pl-PL" sz="2400" dirty="0"/>
          </a:p>
        </p:txBody>
      </p:sp>
      <p:sp>
        <p:nvSpPr>
          <p:cNvPr id="34829" name="Text Box 16"/>
          <p:cNvSpPr txBox="1">
            <a:spLocks noChangeArrowheads="1"/>
          </p:cNvSpPr>
          <p:nvPr/>
        </p:nvSpPr>
        <p:spPr bwMode="auto">
          <a:xfrm>
            <a:off x="6554366" y="4634339"/>
            <a:ext cx="2448494" cy="830997"/>
          </a:xfrm>
          <a:prstGeom prst="rect">
            <a:avLst/>
          </a:prstGeom>
          <a:noFill/>
          <a:ln w="9525">
            <a:noFill/>
            <a:miter lim="800000"/>
            <a:headEnd/>
            <a:tailEnd/>
          </a:ln>
        </p:spPr>
        <p:txBody>
          <a:bodyPr wrap="square">
            <a:spAutoFit/>
          </a:bodyPr>
          <a:lstStyle/>
          <a:p>
            <a:pPr>
              <a:spcBef>
                <a:spcPct val="50000"/>
              </a:spcBef>
            </a:pPr>
            <a:r>
              <a:rPr lang="pl-PL" sz="2400" dirty="0" err="1"/>
              <a:t>Strategy</a:t>
            </a:r>
            <a:r>
              <a:rPr lang="pl-PL" sz="2400" dirty="0"/>
              <a:t> </a:t>
            </a:r>
            <a:r>
              <a:rPr lang="pl-PL" sz="2400" dirty="0" err="1"/>
              <a:t>implementation</a:t>
            </a:r>
            <a:endParaRPr lang="pl-PL" sz="2400" dirty="0"/>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46</a:t>
            </a:fld>
            <a:endParaRPr lang="pl-PL" altLang="en-US"/>
          </a:p>
        </p:txBody>
      </p:sp>
    </p:spTree>
    <p:extLst>
      <p:ext uri="{BB962C8B-B14F-4D97-AF65-F5344CB8AC3E}">
        <p14:creationId xmlns:p14="http://schemas.microsoft.com/office/powerpoint/2010/main" val="3341016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ymbol zastępczy stopki 4"/>
          <p:cNvSpPr>
            <a:spLocks noGrp="1"/>
          </p:cNvSpPr>
          <p:nvPr>
            <p:ph type="ftr" sz="quarter" idx="11"/>
          </p:nvPr>
        </p:nvSpPr>
        <p:spPr/>
        <p:txBody>
          <a:bodyPr/>
          <a:lstStyle/>
          <a:p>
            <a:pPr>
              <a:defRPr/>
            </a:pPr>
            <a:r>
              <a:rPr lang="pl-PL" altLang="en-US"/>
              <a:t>PJIIT </a:t>
            </a:r>
          </a:p>
        </p:txBody>
      </p:sp>
      <p:sp>
        <p:nvSpPr>
          <p:cNvPr id="40964" name="Rectangle 2"/>
          <p:cNvSpPr>
            <a:spLocks noGrp="1" noChangeArrowheads="1"/>
          </p:cNvSpPr>
          <p:nvPr>
            <p:ph type="title"/>
          </p:nvPr>
        </p:nvSpPr>
        <p:spPr/>
        <p:txBody>
          <a:bodyPr/>
          <a:lstStyle/>
          <a:p>
            <a:pPr eaLnBrk="1" hangingPunct="1"/>
            <a:r>
              <a:rPr lang="pl-PL" sz="4000" b="1">
                <a:solidFill>
                  <a:schemeClr val="tx1"/>
                </a:solidFill>
                <a:latin typeface="+mn-lt"/>
              </a:rPr>
              <a:t>SWOT</a:t>
            </a:r>
          </a:p>
        </p:txBody>
      </p:sp>
      <p:sp>
        <p:nvSpPr>
          <p:cNvPr id="40965" name="Rectangle 3"/>
          <p:cNvSpPr>
            <a:spLocks noGrp="1" noChangeArrowheads="1"/>
          </p:cNvSpPr>
          <p:nvPr>
            <p:ph type="body" idx="1"/>
          </p:nvPr>
        </p:nvSpPr>
        <p:spPr/>
        <p:txBody>
          <a:bodyPr/>
          <a:lstStyle/>
          <a:p>
            <a:pPr eaLnBrk="1" hangingPunct="1">
              <a:buFont typeface="Wingdings" pitchFamily="2" charset="2"/>
              <a:buNone/>
            </a:pPr>
            <a:endParaRPr lang="pl-PL"/>
          </a:p>
        </p:txBody>
      </p:sp>
      <p:graphicFrame>
        <p:nvGraphicFramePr>
          <p:cNvPr id="678916" name="Group 4"/>
          <p:cNvGraphicFramePr>
            <a:graphicFrameLocks noGrp="1"/>
          </p:cNvGraphicFramePr>
          <p:nvPr/>
        </p:nvGraphicFramePr>
        <p:xfrm>
          <a:off x="1476375" y="1773238"/>
          <a:ext cx="6096000" cy="406400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032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600" b="0" i="0" u="none" strike="noStrike" cap="none" normalizeH="0" baseline="0">
                          <a:ln>
                            <a:noFill/>
                          </a:ln>
                          <a:solidFill>
                            <a:srgbClr val="003399"/>
                          </a:solidFill>
                          <a:effectLst/>
                          <a:latin typeface="Arial" charset="0"/>
                        </a:rPr>
                        <a:t>Strenghts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600" b="0" i="0" u="none" strike="noStrike" cap="none" normalizeH="0" baseline="0">
                          <a:ln>
                            <a:noFill/>
                          </a:ln>
                          <a:solidFill>
                            <a:srgbClr val="003399"/>
                          </a:solidFill>
                          <a:effectLst/>
                          <a:latin typeface="Arial" charset="0"/>
                        </a:rPr>
                        <a:t>Weaknesses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32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600" b="0" i="0" u="none" strike="noStrike" cap="none" normalizeH="0" baseline="0">
                          <a:ln>
                            <a:noFill/>
                          </a:ln>
                          <a:solidFill>
                            <a:srgbClr val="003399"/>
                          </a:solidFill>
                          <a:effectLst/>
                          <a:latin typeface="Arial" charset="0"/>
                        </a:rPr>
                        <a:t>Opportunities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600" b="0" i="0" u="none" strike="noStrike" cap="none" normalizeH="0" baseline="0">
                          <a:ln>
                            <a:noFill/>
                          </a:ln>
                          <a:solidFill>
                            <a:srgbClr val="003399"/>
                          </a:solidFill>
                          <a:effectLst/>
                          <a:latin typeface="Arial" charset="0"/>
                        </a:rPr>
                        <a:t>Threats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0977" name="Line 15"/>
          <p:cNvSpPr>
            <a:spLocks noChangeShapeType="1"/>
          </p:cNvSpPr>
          <p:nvPr/>
        </p:nvSpPr>
        <p:spPr bwMode="auto">
          <a:xfrm>
            <a:off x="1476375" y="2205038"/>
            <a:ext cx="6119813" cy="0"/>
          </a:xfrm>
          <a:prstGeom prst="line">
            <a:avLst/>
          </a:prstGeom>
          <a:noFill/>
          <a:ln w="9525">
            <a:solidFill>
              <a:schemeClr val="tx1"/>
            </a:solidFill>
            <a:round/>
            <a:headEnd/>
            <a:tailEnd/>
          </a:ln>
        </p:spPr>
        <p:txBody>
          <a:bodyPr/>
          <a:lstStyle/>
          <a:p>
            <a:endParaRPr lang="pl-PL"/>
          </a:p>
        </p:txBody>
      </p:sp>
      <p:sp>
        <p:nvSpPr>
          <p:cNvPr id="40978" name="Line 16"/>
          <p:cNvSpPr>
            <a:spLocks noChangeShapeType="1"/>
          </p:cNvSpPr>
          <p:nvPr/>
        </p:nvSpPr>
        <p:spPr bwMode="auto">
          <a:xfrm>
            <a:off x="1547813" y="4221163"/>
            <a:ext cx="6048375" cy="0"/>
          </a:xfrm>
          <a:prstGeom prst="line">
            <a:avLst/>
          </a:prstGeom>
          <a:noFill/>
          <a:ln w="9525">
            <a:solidFill>
              <a:schemeClr val="tx1"/>
            </a:solidFill>
            <a:round/>
            <a:headEnd/>
            <a:tailEnd/>
          </a:ln>
        </p:spPr>
        <p:txBody>
          <a:bodyPr/>
          <a:lstStyle/>
          <a:p>
            <a:endParaRPr lang="pl-PL"/>
          </a:p>
        </p:txBody>
      </p:sp>
      <p:pic>
        <p:nvPicPr>
          <p:cNvPr id="40979" name="Picture 17"/>
          <p:cNvPicPr>
            <a:picLocks noChangeAspect="1" noChangeArrowheads="1"/>
          </p:cNvPicPr>
          <p:nvPr/>
        </p:nvPicPr>
        <p:blipFill>
          <a:blip r:embed="rId3" cstate="print"/>
          <a:srcRect/>
          <a:stretch>
            <a:fillRect/>
          </a:stretch>
        </p:blipFill>
        <p:spPr bwMode="auto">
          <a:xfrm>
            <a:off x="2555875" y="2276475"/>
            <a:ext cx="952500" cy="1428750"/>
          </a:xfrm>
          <a:prstGeom prst="rect">
            <a:avLst/>
          </a:prstGeom>
          <a:noFill/>
          <a:ln w="9525">
            <a:noFill/>
            <a:miter lim="800000"/>
            <a:headEnd/>
            <a:tailEnd/>
          </a:ln>
        </p:spPr>
      </p:pic>
      <p:sp>
        <p:nvSpPr>
          <p:cNvPr id="40980" name="Text Box 18"/>
          <p:cNvSpPr txBox="1">
            <a:spLocks noChangeArrowheads="1"/>
          </p:cNvSpPr>
          <p:nvPr/>
        </p:nvSpPr>
        <p:spPr bwMode="auto">
          <a:xfrm>
            <a:off x="468313" y="6308725"/>
            <a:ext cx="5327650" cy="457200"/>
          </a:xfrm>
          <a:prstGeom prst="rect">
            <a:avLst/>
          </a:prstGeom>
          <a:noFill/>
          <a:ln w="9525">
            <a:noFill/>
            <a:miter lim="800000"/>
            <a:headEnd/>
            <a:tailEnd/>
          </a:ln>
        </p:spPr>
        <p:txBody>
          <a:bodyPr>
            <a:spAutoFit/>
          </a:bodyPr>
          <a:lstStyle/>
          <a:p>
            <a:pPr>
              <a:spcBef>
                <a:spcPct val="50000"/>
              </a:spcBef>
            </a:pPr>
            <a:r>
              <a:rPr lang="pl-PL" sz="1200"/>
              <a:t>Sources: </a:t>
            </a:r>
            <a:r>
              <a:rPr lang="pl-PL" sz="1200">
                <a:hlinkClick r:id="rId4"/>
              </a:rPr>
              <a:t>www.blog-o-h2o-3-syrenkach.bloog.pl</a:t>
            </a:r>
            <a:r>
              <a:rPr lang="pl-PL" sz="1200"/>
              <a:t>, </a:t>
            </a:r>
            <a:r>
              <a:rPr lang="pl-PL" sz="1200">
                <a:hlinkClick r:id="rId5"/>
              </a:rPr>
              <a:t>www.aperfectworld.org</a:t>
            </a:r>
            <a:r>
              <a:rPr lang="pl-PL" sz="1200"/>
              <a:t>, professionalbankingjobinterviews.com, www-users.mat.uni.torun.p</a:t>
            </a:r>
          </a:p>
        </p:txBody>
      </p:sp>
      <p:pic>
        <p:nvPicPr>
          <p:cNvPr id="40981" name="Picture 19"/>
          <p:cNvPicPr>
            <a:picLocks noChangeAspect="1" noChangeArrowheads="1"/>
          </p:cNvPicPr>
          <p:nvPr/>
        </p:nvPicPr>
        <p:blipFill>
          <a:blip r:embed="rId6" cstate="print"/>
          <a:srcRect/>
          <a:stretch>
            <a:fillRect/>
          </a:stretch>
        </p:blipFill>
        <p:spPr bwMode="auto">
          <a:xfrm>
            <a:off x="5364163" y="4365625"/>
            <a:ext cx="1219200" cy="1285875"/>
          </a:xfrm>
          <a:prstGeom prst="rect">
            <a:avLst/>
          </a:prstGeom>
          <a:noFill/>
          <a:ln w="9525">
            <a:noFill/>
            <a:miter lim="800000"/>
            <a:headEnd/>
            <a:tailEnd/>
          </a:ln>
        </p:spPr>
      </p:pic>
      <p:pic>
        <p:nvPicPr>
          <p:cNvPr id="40982" name="Picture 20"/>
          <p:cNvPicPr>
            <a:picLocks noChangeAspect="1" noChangeArrowheads="1"/>
          </p:cNvPicPr>
          <p:nvPr/>
        </p:nvPicPr>
        <p:blipFill>
          <a:blip r:embed="rId7" cstate="print"/>
          <a:srcRect/>
          <a:stretch>
            <a:fillRect/>
          </a:stretch>
        </p:blipFill>
        <p:spPr bwMode="auto">
          <a:xfrm>
            <a:off x="5364163" y="2565400"/>
            <a:ext cx="1190625" cy="847725"/>
          </a:xfrm>
          <a:prstGeom prst="rect">
            <a:avLst/>
          </a:prstGeom>
          <a:noFill/>
          <a:ln w="9525">
            <a:noFill/>
            <a:miter lim="800000"/>
            <a:headEnd/>
            <a:tailEnd/>
          </a:ln>
        </p:spPr>
      </p:pic>
      <p:pic>
        <p:nvPicPr>
          <p:cNvPr id="40983" name="Picture 21"/>
          <p:cNvPicPr>
            <a:picLocks noChangeAspect="1" noChangeArrowheads="1"/>
          </p:cNvPicPr>
          <p:nvPr/>
        </p:nvPicPr>
        <p:blipFill>
          <a:blip r:embed="rId8" cstate="print"/>
          <a:srcRect/>
          <a:stretch>
            <a:fillRect/>
          </a:stretch>
        </p:blipFill>
        <p:spPr bwMode="auto">
          <a:xfrm>
            <a:off x="2339975" y="4581525"/>
            <a:ext cx="1428750" cy="1000125"/>
          </a:xfrm>
          <a:prstGeom prst="rect">
            <a:avLst/>
          </a:prstGeom>
          <a:noFill/>
          <a:ln w="9525">
            <a:noFill/>
            <a:miter lim="800000"/>
            <a:headEnd/>
            <a:tailEnd/>
          </a:ln>
        </p:spPr>
      </p:pic>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47</a:t>
            </a:fld>
            <a:endParaRPr lang="pl-PL" altLang="en-US"/>
          </a:p>
        </p:txBody>
      </p:sp>
    </p:spTree>
    <p:extLst>
      <p:ext uri="{BB962C8B-B14F-4D97-AF65-F5344CB8AC3E}">
        <p14:creationId xmlns:p14="http://schemas.microsoft.com/office/powerpoint/2010/main" val="2049971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solidFill>
                  <a:schemeClr val="tx1"/>
                </a:solidFill>
                <a:latin typeface="+mn-lt"/>
              </a:rPr>
              <a:t>SWOT Analysis </a:t>
            </a:r>
          </a:p>
        </p:txBody>
      </p:sp>
      <p:sp>
        <p:nvSpPr>
          <p:cNvPr id="3" name="Symbol zastępczy zawartości 2"/>
          <p:cNvSpPr>
            <a:spLocks noGrp="1"/>
          </p:cNvSpPr>
          <p:nvPr>
            <p:ph idx="1"/>
          </p:nvPr>
        </p:nvSpPr>
        <p:spPr/>
        <p:txBody>
          <a:bodyPr/>
          <a:lstStyle/>
          <a:p>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48</a:t>
            </a:fld>
            <a:endParaRPr lang="pl-PL"/>
          </a:p>
        </p:txBody>
      </p:sp>
      <p:pic>
        <p:nvPicPr>
          <p:cNvPr id="6" name="Obraz 5"/>
          <p:cNvPicPr>
            <a:picLocks noChangeAspect="1"/>
          </p:cNvPicPr>
          <p:nvPr/>
        </p:nvPicPr>
        <p:blipFill>
          <a:blip r:embed="rId2"/>
          <a:stretch>
            <a:fillRect/>
          </a:stretch>
        </p:blipFill>
        <p:spPr>
          <a:xfrm>
            <a:off x="-75475" y="535237"/>
            <a:ext cx="9215781" cy="5601258"/>
          </a:xfrm>
          <a:prstGeom prst="rect">
            <a:avLst/>
          </a:prstGeom>
        </p:spPr>
      </p:pic>
    </p:spTree>
    <p:extLst>
      <p:ext uri="{BB962C8B-B14F-4D97-AF65-F5344CB8AC3E}">
        <p14:creationId xmlns:p14="http://schemas.microsoft.com/office/powerpoint/2010/main" val="517124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39940" name="Rectangle 2"/>
          <p:cNvSpPr>
            <a:spLocks noGrp="1" noChangeArrowheads="1"/>
          </p:cNvSpPr>
          <p:nvPr>
            <p:ph type="title"/>
          </p:nvPr>
        </p:nvSpPr>
        <p:spPr/>
        <p:txBody>
          <a:bodyPr/>
          <a:lstStyle/>
          <a:p>
            <a:pPr eaLnBrk="1" hangingPunct="1"/>
            <a:r>
              <a:rPr lang="pl-PL" sz="4000" b="1">
                <a:solidFill>
                  <a:schemeClr val="tx1"/>
                </a:solidFill>
                <a:latin typeface="+mn-lt"/>
              </a:rPr>
              <a:t>Management - SWOT Analysis</a:t>
            </a:r>
            <a:br>
              <a:rPr lang="pl-PL" sz="4000" b="1">
                <a:solidFill>
                  <a:schemeClr val="tx1"/>
                </a:solidFill>
                <a:latin typeface="+mn-lt"/>
              </a:rPr>
            </a:br>
            <a:endParaRPr lang="pl-PL" sz="4000" b="1">
              <a:solidFill>
                <a:schemeClr val="tx1"/>
              </a:solidFill>
              <a:latin typeface="+mn-lt"/>
            </a:endParaRPr>
          </a:p>
        </p:txBody>
      </p:sp>
      <p:sp>
        <p:nvSpPr>
          <p:cNvPr id="39941" name="Rectangle 3"/>
          <p:cNvSpPr>
            <a:spLocks noGrp="1" noChangeArrowheads="1"/>
          </p:cNvSpPr>
          <p:nvPr>
            <p:ph type="body" idx="1"/>
          </p:nvPr>
        </p:nvSpPr>
        <p:spPr/>
        <p:txBody>
          <a:bodyPr/>
          <a:lstStyle/>
          <a:p>
            <a:pPr eaLnBrk="1" hangingPunct="1"/>
            <a:r>
              <a:rPr lang="pl-PL">
                <a:solidFill>
                  <a:schemeClr val="tx1"/>
                </a:solidFill>
                <a:latin typeface="+mn-lt"/>
              </a:rPr>
              <a:t>S</a:t>
            </a:r>
            <a:r>
              <a:rPr lang="en-US">
                <a:solidFill>
                  <a:schemeClr val="tx1"/>
                </a:solidFill>
                <a:latin typeface="+mn-lt"/>
              </a:rPr>
              <a:t>trengths</a:t>
            </a:r>
            <a:r>
              <a:rPr lang="pl-PL">
                <a:solidFill>
                  <a:schemeClr val="tx1"/>
                </a:solidFill>
                <a:latin typeface="+mn-lt"/>
              </a:rPr>
              <a:t> (internal)</a:t>
            </a:r>
          </a:p>
          <a:p>
            <a:pPr eaLnBrk="1" hangingPunct="1"/>
            <a:r>
              <a:rPr lang="pl-PL">
                <a:solidFill>
                  <a:schemeClr val="tx1"/>
                </a:solidFill>
                <a:latin typeface="+mn-lt"/>
              </a:rPr>
              <a:t>W</a:t>
            </a:r>
            <a:r>
              <a:rPr lang="en-US">
                <a:solidFill>
                  <a:schemeClr val="tx1"/>
                </a:solidFill>
                <a:latin typeface="+mn-lt"/>
              </a:rPr>
              <a:t>eaknesses</a:t>
            </a:r>
            <a:r>
              <a:rPr lang="pl-PL">
                <a:solidFill>
                  <a:schemeClr val="tx1"/>
                </a:solidFill>
                <a:latin typeface="+mn-lt"/>
              </a:rPr>
              <a:t> (internal)</a:t>
            </a:r>
          </a:p>
          <a:p>
            <a:pPr eaLnBrk="1" hangingPunct="1"/>
            <a:r>
              <a:rPr lang="en-US">
                <a:solidFill>
                  <a:schemeClr val="tx1"/>
                </a:solidFill>
                <a:latin typeface="+mn-lt"/>
              </a:rPr>
              <a:t>Opportunities</a:t>
            </a:r>
            <a:r>
              <a:rPr lang="pl-PL">
                <a:solidFill>
                  <a:schemeClr val="tx1"/>
                </a:solidFill>
                <a:latin typeface="+mn-lt"/>
              </a:rPr>
              <a:t> (external)</a:t>
            </a:r>
            <a:endParaRPr lang="en-US">
              <a:solidFill>
                <a:schemeClr val="tx1"/>
              </a:solidFill>
              <a:latin typeface="+mn-lt"/>
            </a:endParaRPr>
          </a:p>
          <a:p>
            <a:pPr eaLnBrk="1" hangingPunct="1"/>
            <a:r>
              <a:rPr lang="en-US">
                <a:solidFill>
                  <a:schemeClr val="tx1"/>
                </a:solidFill>
                <a:latin typeface="+mn-lt"/>
              </a:rPr>
              <a:t>Threats</a:t>
            </a:r>
            <a:r>
              <a:rPr lang="pl-PL">
                <a:solidFill>
                  <a:schemeClr val="tx1"/>
                </a:solidFill>
                <a:latin typeface="+mn-lt"/>
              </a:rPr>
              <a:t> (external)</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49</a:t>
            </a:fld>
            <a:endParaRPr lang="pl-PL" altLang="en-US"/>
          </a:p>
        </p:txBody>
      </p:sp>
    </p:spTree>
    <p:extLst>
      <p:ext uri="{BB962C8B-B14F-4D97-AF65-F5344CB8AC3E}">
        <p14:creationId xmlns:p14="http://schemas.microsoft.com/office/powerpoint/2010/main" val="1788231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23556" name="Rectangle 2"/>
          <p:cNvSpPr>
            <a:spLocks noGrp="1" noChangeArrowheads="1"/>
          </p:cNvSpPr>
          <p:nvPr>
            <p:ph type="title"/>
          </p:nvPr>
        </p:nvSpPr>
        <p:spPr/>
        <p:txBody>
          <a:bodyPr/>
          <a:lstStyle/>
          <a:p>
            <a:pPr eaLnBrk="1" hangingPunct="1"/>
            <a:r>
              <a:rPr lang="pl-PL" sz="4000" b="1">
                <a:solidFill>
                  <a:schemeClr val="tx1"/>
                </a:solidFill>
                <a:latin typeface="+mn-lt"/>
              </a:rPr>
              <a:t>Mission statement</a:t>
            </a:r>
          </a:p>
        </p:txBody>
      </p:sp>
      <p:sp>
        <p:nvSpPr>
          <p:cNvPr id="23557" name="Rectangle 3"/>
          <p:cNvSpPr>
            <a:spLocks noGrp="1" noChangeArrowheads="1"/>
          </p:cNvSpPr>
          <p:nvPr>
            <p:ph type="body" idx="1"/>
          </p:nvPr>
        </p:nvSpPr>
        <p:spPr/>
        <p:txBody>
          <a:bodyPr/>
          <a:lstStyle/>
          <a:p>
            <a:pPr eaLnBrk="1" hangingPunct="1"/>
            <a:r>
              <a:rPr lang="pl-PL" b="1">
                <a:solidFill>
                  <a:schemeClr val="tx1"/>
                </a:solidFill>
                <a:latin typeface="+mn-lt"/>
              </a:rPr>
              <a:t>realistic</a:t>
            </a:r>
            <a:r>
              <a:rPr lang="pl-PL">
                <a:solidFill>
                  <a:schemeClr val="tx1"/>
                </a:solidFill>
                <a:latin typeface="+mn-lt"/>
              </a:rPr>
              <a:t> (world number 1? Hmm..)</a:t>
            </a:r>
          </a:p>
          <a:p>
            <a:pPr eaLnBrk="1" hangingPunct="1"/>
            <a:r>
              <a:rPr lang="pl-PL" b="1">
                <a:solidFill>
                  <a:schemeClr val="tx1"/>
                </a:solidFill>
                <a:latin typeface="+mn-lt"/>
              </a:rPr>
              <a:t>specific</a:t>
            </a:r>
            <a:r>
              <a:rPr lang="pl-PL">
                <a:solidFill>
                  <a:schemeClr val="tx1"/>
                </a:solidFill>
                <a:latin typeface="+mn-lt"/>
              </a:rPr>
              <a:t>  (THE company and no other)</a:t>
            </a:r>
          </a:p>
          <a:p>
            <a:pPr eaLnBrk="1" hangingPunct="1"/>
            <a:r>
              <a:rPr lang="pl-PL">
                <a:solidFill>
                  <a:schemeClr val="tx1"/>
                </a:solidFill>
                <a:latin typeface="+mn-lt"/>
              </a:rPr>
              <a:t>based on </a:t>
            </a:r>
            <a:r>
              <a:rPr lang="pl-PL" b="1">
                <a:solidFill>
                  <a:schemeClr val="tx1"/>
                </a:solidFill>
                <a:latin typeface="+mn-lt"/>
              </a:rPr>
              <a:t>distinctive competences</a:t>
            </a:r>
          </a:p>
          <a:p>
            <a:pPr eaLnBrk="1" hangingPunct="1"/>
            <a:r>
              <a:rPr lang="pl-PL" b="1">
                <a:solidFill>
                  <a:schemeClr val="tx1"/>
                </a:solidFill>
                <a:latin typeface="+mn-lt"/>
              </a:rPr>
              <a:t>motivating </a:t>
            </a:r>
            <a:r>
              <a:rPr lang="pl-PL">
                <a:solidFill>
                  <a:schemeClr val="tx1"/>
                </a:solidFill>
                <a:latin typeface="+mn-lt"/>
              </a:rPr>
              <a:t>(Yeah! </a:t>
            </a:r>
            <a:r>
              <a:rPr lang="pl-PL">
                <a:solidFill>
                  <a:schemeClr val="tx1"/>
                </a:solidFill>
                <a:latin typeface="+mn-lt"/>
                <a:sym typeface="Wingdings" pitchFamily="2" charset="2"/>
              </a:rPr>
              <a:t>)</a:t>
            </a:r>
            <a:endParaRPr lang="pl-PL">
              <a:solidFill>
                <a:schemeClr val="tx1"/>
              </a:solidFill>
              <a:latin typeface="+mn-lt"/>
            </a:endParaRPr>
          </a:p>
          <a:p>
            <a:pPr eaLnBrk="1" hangingPunct="1"/>
            <a:endParaRPr lang="pl-PL">
              <a:solidFill>
                <a:schemeClr val="tx1"/>
              </a:solidFill>
              <a:latin typeface="+mn-lt"/>
            </a:endParaRPr>
          </a:p>
          <a:p>
            <a:pPr eaLnBrk="1" hangingPunct="1">
              <a:buFont typeface="Wingdings" pitchFamily="2" charset="2"/>
              <a:buNone/>
            </a:pPr>
            <a:endParaRPr lang="pl-PL">
              <a:solidFill>
                <a:schemeClr val="tx1"/>
              </a:solidFill>
              <a:latin typeface="+mn-lt"/>
            </a:endParaRPr>
          </a:p>
          <a:p>
            <a:pPr eaLnBrk="1" hangingPunct="1">
              <a:buFont typeface="Wingdings" pitchFamily="2" charset="2"/>
              <a:buNone/>
            </a:pPr>
            <a:endParaRPr lang="pl-PL">
              <a:solidFill>
                <a:schemeClr val="tx1"/>
              </a:solidFill>
              <a:latin typeface="+mn-lt"/>
            </a:endParaRPr>
          </a:p>
          <a:p>
            <a:pPr eaLnBrk="1" hangingPunct="1">
              <a:buFont typeface="Wingdings" pitchFamily="2" charset="2"/>
              <a:buNone/>
            </a:pPr>
            <a:endParaRPr lang="pl-PL">
              <a:solidFill>
                <a:schemeClr val="tx1"/>
              </a:solidFill>
              <a:latin typeface="+mn-lt"/>
            </a:endParaRP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5</a:t>
            </a:fld>
            <a:endParaRPr lang="pl-PL" altLang="en-US"/>
          </a:p>
        </p:txBody>
      </p:sp>
    </p:spTree>
    <p:extLst>
      <p:ext uri="{BB962C8B-B14F-4D97-AF65-F5344CB8AC3E}">
        <p14:creationId xmlns:p14="http://schemas.microsoft.com/office/powerpoint/2010/main" val="2362534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ymbol zastępczy stopki 3"/>
          <p:cNvSpPr>
            <a:spLocks noGrp="1"/>
          </p:cNvSpPr>
          <p:nvPr>
            <p:ph type="ftr" sz="quarter" idx="11"/>
          </p:nvPr>
        </p:nvSpPr>
        <p:spPr/>
        <p:txBody>
          <a:bodyPr/>
          <a:lstStyle/>
          <a:p>
            <a:pPr>
              <a:defRPr/>
            </a:pPr>
            <a:r>
              <a:rPr lang="pl-PL" altLang="en-US"/>
              <a:t>PJIIT </a:t>
            </a:r>
          </a:p>
        </p:txBody>
      </p:sp>
      <p:sp>
        <p:nvSpPr>
          <p:cNvPr id="35843" name="AutoShape 2"/>
          <p:cNvSpPr>
            <a:spLocks noChangeArrowheads="1"/>
          </p:cNvSpPr>
          <p:nvPr/>
        </p:nvSpPr>
        <p:spPr bwMode="auto">
          <a:xfrm>
            <a:off x="3429000" y="2438400"/>
            <a:ext cx="2743200" cy="2286000"/>
          </a:xfrm>
          <a:prstGeom prst="bevel">
            <a:avLst>
              <a:gd name="adj" fmla="val 12500"/>
            </a:avLst>
          </a:prstGeom>
          <a:solidFill>
            <a:srgbClr val="3366FF"/>
          </a:solidFill>
          <a:ln w="12700">
            <a:solidFill>
              <a:schemeClr val="tx1"/>
            </a:solidFill>
            <a:miter lim="800000"/>
            <a:headEnd/>
            <a:tailEnd/>
          </a:ln>
        </p:spPr>
        <p:txBody>
          <a:bodyPr wrap="none" anchor="ctr"/>
          <a:lstStyle/>
          <a:p>
            <a:endParaRPr lang="pl-PL"/>
          </a:p>
        </p:txBody>
      </p:sp>
      <p:sp>
        <p:nvSpPr>
          <p:cNvPr id="35844" name="AutoShape 3"/>
          <p:cNvSpPr>
            <a:spLocks noChangeArrowheads="1"/>
          </p:cNvSpPr>
          <p:nvPr/>
        </p:nvSpPr>
        <p:spPr bwMode="auto">
          <a:xfrm>
            <a:off x="3429000" y="154381"/>
            <a:ext cx="2798763" cy="1112838"/>
          </a:xfrm>
          <a:prstGeom prst="bevel">
            <a:avLst>
              <a:gd name="adj" fmla="val 12500"/>
            </a:avLst>
          </a:prstGeom>
          <a:solidFill>
            <a:srgbClr val="3366FF"/>
          </a:solidFill>
          <a:ln w="12700">
            <a:solidFill>
              <a:schemeClr val="tx1"/>
            </a:solidFill>
            <a:miter lim="800000"/>
            <a:headEnd/>
            <a:tailEnd/>
          </a:ln>
        </p:spPr>
        <p:txBody>
          <a:bodyPr wrap="none" anchor="ctr"/>
          <a:lstStyle/>
          <a:p>
            <a:endParaRPr lang="pl-PL"/>
          </a:p>
        </p:txBody>
      </p:sp>
      <p:sp>
        <p:nvSpPr>
          <p:cNvPr id="35845" name="AutoShape 4"/>
          <p:cNvSpPr>
            <a:spLocks noChangeArrowheads="1"/>
          </p:cNvSpPr>
          <p:nvPr/>
        </p:nvSpPr>
        <p:spPr bwMode="auto">
          <a:xfrm>
            <a:off x="3429000" y="5638800"/>
            <a:ext cx="2798763" cy="1030288"/>
          </a:xfrm>
          <a:prstGeom prst="bevel">
            <a:avLst>
              <a:gd name="adj" fmla="val 12500"/>
            </a:avLst>
          </a:prstGeom>
          <a:solidFill>
            <a:srgbClr val="3366FF"/>
          </a:solidFill>
          <a:ln w="12700">
            <a:solidFill>
              <a:schemeClr val="tx1"/>
            </a:solidFill>
            <a:miter lim="800000"/>
            <a:headEnd/>
            <a:tailEnd/>
          </a:ln>
        </p:spPr>
        <p:txBody>
          <a:bodyPr wrap="none" anchor="ctr"/>
          <a:lstStyle/>
          <a:p>
            <a:endParaRPr lang="pl-PL"/>
          </a:p>
        </p:txBody>
      </p:sp>
      <p:sp>
        <p:nvSpPr>
          <p:cNvPr id="35846" name="AutoShape 5"/>
          <p:cNvSpPr>
            <a:spLocks noChangeArrowheads="1"/>
          </p:cNvSpPr>
          <p:nvPr/>
        </p:nvSpPr>
        <p:spPr bwMode="auto">
          <a:xfrm>
            <a:off x="347862" y="2393752"/>
            <a:ext cx="2743200" cy="990600"/>
          </a:xfrm>
          <a:prstGeom prst="bevel">
            <a:avLst>
              <a:gd name="adj" fmla="val 12500"/>
            </a:avLst>
          </a:prstGeom>
          <a:solidFill>
            <a:srgbClr val="3366FF"/>
          </a:solidFill>
          <a:ln w="12700">
            <a:solidFill>
              <a:schemeClr val="tx1"/>
            </a:solidFill>
            <a:miter lim="800000"/>
            <a:headEnd/>
            <a:tailEnd/>
          </a:ln>
        </p:spPr>
        <p:txBody>
          <a:bodyPr wrap="none" anchor="ctr"/>
          <a:lstStyle/>
          <a:p>
            <a:endParaRPr lang="pl-PL"/>
          </a:p>
        </p:txBody>
      </p:sp>
      <p:sp>
        <p:nvSpPr>
          <p:cNvPr id="35847" name="AutoShape 6"/>
          <p:cNvSpPr>
            <a:spLocks noChangeArrowheads="1"/>
          </p:cNvSpPr>
          <p:nvPr/>
        </p:nvSpPr>
        <p:spPr bwMode="auto">
          <a:xfrm>
            <a:off x="6400800" y="2362200"/>
            <a:ext cx="2743200" cy="990600"/>
          </a:xfrm>
          <a:prstGeom prst="bevel">
            <a:avLst>
              <a:gd name="adj" fmla="val 12500"/>
            </a:avLst>
          </a:prstGeom>
          <a:solidFill>
            <a:srgbClr val="3366FF"/>
          </a:solidFill>
          <a:ln w="12700">
            <a:solidFill>
              <a:schemeClr val="tx1"/>
            </a:solidFill>
            <a:miter lim="800000"/>
            <a:headEnd/>
            <a:tailEnd/>
          </a:ln>
        </p:spPr>
        <p:txBody>
          <a:bodyPr wrap="none" anchor="ctr"/>
          <a:lstStyle/>
          <a:p>
            <a:endParaRPr lang="pl-PL"/>
          </a:p>
        </p:txBody>
      </p:sp>
      <p:sp>
        <p:nvSpPr>
          <p:cNvPr id="35848" name="Freeform 7"/>
          <p:cNvSpPr>
            <a:spLocks/>
          </p:cNvSpPr>
          <p:nvPr/>
        </p:nvSpPr>
        <p:spPr bwMode="auto">
          <a:xfrm>
            <a:off x="1600200" y="3429000"/>
            <a:ext cx="1828800" cy="609600"/>
          </a:xfrm>
          <a:custGeom>
            <a:avLst/>
            <a:gdLst>
              <a:gd name="T0" fmla="*/ 0 w 1152"/>
              <a:gd name="T1" fmla="*/ 0 h 384"/>
              <a:gd name="T2" fmla="*/ 2147483647 w 1152"/>
              <a:gd name="T3" fmla="*/ 2147483647 h 384"/>
              <a:gd name="T4" fmla="*/ 2147483647 w 1152"/>
              <a:gd name="T5" fmla="*/ 2147483647 h 384"/>
              <a:gd name="T6" fmla="*/ 0 60000 65536"/>
              <a:gd name="T7" fmla="*/ 0 60000 65536"/>
              <a:gd name="T8" fmla="*/ 0 60000 65536"/>
              <a:gd name="T9" fmla="*/ 0 w 1152"/>
              <a:gd name="T10" fmla="*/ 0 h 384"/>
              <a:gd name="T11" fmla="*/ 1152 w 1152"/>
              <a:gd name="T12" fmla="*/ 384 h 384"/>
            </a:gdLst>
            <a:ahLst/>
            <a:cxnLst>
              <a:cxn ang="T6">
                <a:pos x="T0" y="T1"/>
              </a:cxn>
              <a:cxn ang="T7">
                <a:pos x="T2" y="T3"/>
              </a:cxn>
              <a:cxn ang="T8">
                <a:pos x="T4" y="T5"/>
              </a:cxn>
            </a:cxnLst>
            <a:rect l="T9" t="T10" r="T11" b="T12"/>
            <a:pathLst>
              <a:path w="1152" h="384">
                <a:moveTo>
                  <a:pt x="0" y="0"/>
                </a:moveTo>
                <a:lnTo>
                  <a:pt x="3" y="384"/>
                </a:lnTo>
                <a:lnTo>
                  <a:pt x="1152" y="384"/>
                </a:lnTo>
              </a:path>
            </a:pathLst>
          </a:custGeom>
          <a:noFill/>
          <a:ln w="76200" cap="flat" cmpd="sng">
            <a:solidFill>
              <a:srgbClr val="0066FF"/>
            </a:solidFill>
            <a:prstDash val="solid"/>
            <a:round/>
            <a:headEnd type="none" w="med" len="med"/>
            <a:tailEnd type="triangle" w="med" len="med"/>
          </a:ln>
        </p:spPr>
        <p:txBody>
          <a:bodyPr wrap="none" anchor="ctr"/>
          <a:lstStyle/>
          <a:p>
            <a:endParaRPr lang="pl-PL"/>
          </a:p>
        </p:txBody>
      </p:sp>
      <p:sp>
        <p:nvSpPr>
          <p:cNvPr id="35849" name="Freeform 8"/>
          <p:cNvSpPr>
            <a:spLocks/>
          </p:cNvSpPr>
          <p:nvPr/>
        </p:nvSpPr>
        <p:spPr bwMode="auto">
          <a:xfrm>
            <a:off x="6227762" y="3352800"/>
            <a:ext cx="1587500" cy="703263"/>
          </a:xfrm>
          <a:custGeom>
            <a:avLst/>
            <a:gdLst>
              <a:gd name="T0" fmla="*/ 2147483647 w 1000"/>
              <a:gd name="T1" fmla="*/ 0 h 443"/>
              <a:gd name="T2" fmla="*/ 2147483647 w 1000"/>
              <a:gd name="T3" fmla="*/ 2147483647 h 443"/>
              <a:gd name="T4" fmla="*/ 0 w 1000"/>
              <a:gd name="T5" fmla="*/ 2147483647 h 443"/>
              <a:gd name="T6" fmla="*/ 0 60000 65536"/>
              <a:gd name="T7" fmla="*/ 0 60000 65536"/>
              <a:gd name="T8" fmla="*/ 0 60000 65536"/>
              <a:gd name="T9" fmla="*/ 0 w 1000"/>
              <a:gd name="T10" fmla="*/ 0 h 443"/>
              <a:gd name="T11" fmla="*/ 1000 w 1000"/>
              <a:gd name="T12" fmla="*/ 443 h 443"/>
            </a:gdLst>
            <a:ahLst/>
            <a:cxnLst>
              <a:cxn ang="T6">
                <a:pos x="T0" y="T1"/>
              </a:cxn>
              <a:cxn ang="T7">
                <a:pos x="T2" y="T3"/>
              </a:cxn>
              <a:cxn ang="T8">
                <a:pos x="T4" y="T5"/>
              </a:cxn>
            </a:cxnLst>
            <a:rect l="T9" t="T10" r="T11" b="T12"/>
            <a:pathLst>
              <a:path w="1000" h="443">
                <a:moveTo>
                  <a:pt x="999" y="0"/>
                </a:moveTo>
                <a:lnTo>
                  <a:pt x="1000" y="443"/>
                </a:lnTo>
                <a:lnTo>
                  <a:pt x="0" y="443"/>
                </a:lnTo>
              </a:path>
            </a:pathLst>
          </a:custGeom>
          <a:noFill/>
          <a:ln w="76200" cap="flat" cmpd="sng">
            <a:solidFill>
              <a:srgbClr val="0066FF"/>
            </a:solidFill>
            <a:prstDash val="solid"/>
            <a:round/>
            <a:headEnd type="none" w="med" len="med"/>
            <a:tailEnd type="triangle" w="med" len="med"/>
          </a:ln>
        </p:spPr>
        <p:txBody>
          <a:bodyPr wrap="none" anchor="ctr"/>
          <a:lstStyle/>
          <a:p>
            <a:endParaRPr lang="pl-PL"/>
          </a:p>
        </p:txBody>
      </p:sp>
      <p:sp>
        <p:nvSpPr>
          <p:cNvPr id="35850" name="Line 9"/>
          <p:cNvSpPr>
            <a:spLocks noChangeShapeType="1"/>
          </p:cNvSpPr>
          <p:nvPr/>
        </p:nvSpPr>
        <p:spPr bwMode="auto">
          <a:xfrm>
            <a:off x="4800600" y="990600"/>
            <a:ext cx="0" cy="1447800"/>
          </a:xfrm>
          <a:prstGeom prst="line">
            <a:avLst/>
          </a:prstGeom>
          <a:noFill/>
          <a:ln w="76200">
            <a:solidFill>
              <a:srgbClr val="0066FF"/>
            </a:solidFill>
            <a:round/>
            <a:headEnd/>
            <a:tailEnd type="triangle" w="med" len="med"/>
          </a:ln>
        </p:spPr>
        <p:txBody>
          <a:bodyPr wrap="none" anchor="ctr"/>
          <a:lstStyle/>
          <a:p>
            <a:endParaRPr lang="pl-PL"/>
          </a:p>
        </p:txBody>
      </p:sp>
      <p:sp>
        <p:nvSpPr>
          <p:cNvPr id="35851" name="Line 10"/>
          <p:cNvSpPr>
            <a:spLocks noChangeShapeType="1"/>
          </p:cNvSpPr>
          <p:nvPr/>
        </p:nvSpPr>
        <p:spPr bwMode="auto">
          <a:xfrm flipV="1">
            <a:off x="4800600" y="4724400"/>
            <a:ext cx="0" cy="914400"/>
          </a:xfrm>
          <a:prstGeom prst="line">
            <a:avLst/>
          </a:prstGeom>
          <a:noFill/>
          <a:ln w="76200">
            <a:solidFill>
              <a:srgbClr val="0066FF"/>
            </a:solidFill>
            <a:round/>
            <a:headEnd/>
            <a:tailEnd type="triangle" w="med" len="med"/>
          </a:ln>
        </p:spPr>
        <p:txBody>
          <a:bodyPr wrap="none" anchor="ctr"/>
          <a:lstStyle/>
          <a:p>
            <a:endParaRPr lang="pl-PL"/>
          </a:p>
        </p:txBody>
      </p:sp>
      <p:sp>
        <p:nvSpPr>
          <p:cNvPr id="35852" name="Text Box 11"/>
          <p:cNvSpPr txBox="1">
            <a:spLocks noChangeArrowheads="1"/>
          </p:cNvSpPr>
          <p:nvPr/>
        </p:nvSpPr>
        <p:spPr bwMode="auto">
          <a:xfrm>
            <a:off x="3733800" y="304800"/>
            <a:ext cx="2133600" cy="646331"/>
          </a:xfrm>
          <a:prstGeom prst="rect">
            <a:avLst/>
          </a:prstGeom>
          <a:noFill/>
          <a:ln w="12700">
            <a:noFill/>
            <a:miter lim="800000"/>
            <a:headEnd/>
            <a:tailEnd/>
          </a:ln>
        </p:spPr>
        <p:txBody>
          <a:bodyPr>
            <a:spAutoFit/>
          </a:bodyPr>
          <a:lstStyle/>
          <a:p>
            <a:pPr algn="ctr" eaLnBrk="0" hangingPunct="0">
              <a:spcBef>
                <a:spcPct val="50000"/>
              </a:spcBef>
            </a:pPr>
            <a:r>
              <a:rPr lang="pl-PL" sz="1800" b="1" dirty="0" err="1">
                <a:solidFill>
                  <a:schemeClr val="bg1"/>
                </a:solidFill>
                <a:latin typeface="Times New Roman" pitchFamily="18" charset="0"/>
              </a:rPr>
              <a:t>Threat</a:t>
            </a:r>
            <a:r>
              <a:rPr lang="pl-PL" sz="1800" b="1" dirty="0">
                <a:solidFill>
                  <a:schemeClr val="bg1"/>
                </a:solidFill>
                <a:latin typeface="Times New Roman" pitchFamily="18" charset="0"/>
              </a:rPr>
              <a:t> of </a:t>
            </a:r>
            <a:r>
              <a:rPr lang="pl-PL" sz="1800" b="1" dirty="0" err="1">
                <a:solidFill>
                  <a:schemeClr val="bg1"/>
                </a:solidFill>
                <a:latin typeface="Times New Roman" pitchFamily="18" charset="0"/>
              </a:rPr>
              <a:t>new</a:t>
            </a:r>
            <a:r>
              <a:rPr lang="pl-PL" sz="1800" b="1" dirty="0">
                <a:solidFill>
                  <a:schemeClr val="bg1"/>
                </a:solidFill>
                <a:latin typeface="Times New Roman" pitchFamily="18" charset="0"/>
              </a:rPr>
              <a:t> </a:t>
            </a:r>
            <a:r>
              <a:rPr lang="pl-PL" sz="1800" b="1" dirty="0" err="1">
                <a:solidFill>
                  <a:schemeClr val="bg1"/>
                </a:solidFill>
                <a:latin typeface="Times New Roman" pitchFamily="18" charset="0"/>
              </a:rPr>
              <a:t>entrants</a:t>
            </a:r>
            <a:endParaRPr lang="en-US" sz="1800" b="1" dirty="0">
              <a:solidFill>
                <a:schemeClr val="bg1"/>
              </a:solidFill>
              <a:latin typeface="Times New Roman" pitchFamily="18" charset="0"/>
            </a:endParaRPr>
          </a:p>
        </p:txBody>
      </p:sp>
      <p:sp>
        <p:nvSpPr>
          <p:cNvPr id="35853" name="Text Box 12"/>
          <p:cNvSpPr txBox="1">
            <a:spLocks noChangeArrowheads="1"/>
          </p:cNvSpPr>
          <p:nvPr/>
        </p:nvSpPr>
        <p:spPr bwMode="auto">
          <a:xfrm>
            <a:off x="6659563" y="2420938"/>
            <a:ext cx="2209800" cy="646331"/>
          </a:xfrm>
          <a:prstGeom prst="rect">
            <a:avLst/>
          </a:prstGeom>
          <a:noFill/>
          <a:ln w="12700">
            <a:noFill/>
            <a:miter lim="800000"/>
            <a:headEnd/>
            <a:tailEnd/>
          </a:ln>
        </p:spPr>
        <p:txBody>
          <a:bodyPr>
            <a:spAutoFit/>
          </a:bodyPr>
          <a:lstStyle/>
          <a:p>
            <a:pPr algn="ctr" eaLnBrk="0" hangingPunct="0">
              <a:spcBef>
                <a:spcPct val="50000"/>
              </a:spcBef>
            </a:pPr>
            <a:r>
              <a:rPr lang="pl-PL" sz="1800" b="1" dirty="0" err="1">
                <a:solidFill>
                  <a:schemeClr val="bg1"/>
                </a:solidFill>
                <a:latin typeface="Times New Roman" pitchFamily="18" charset="0"/>
              </a:rPr>
              <a:t>Bargaining</a:t>
            </a:r>
            <a:r>
              <a:rPr lang="pl-PL" sz="1800" b="1" dirty="0">
                <a:solidFill>
                  <a:schemeClr val="bg1"/>
                </a:solidFill>
                <a:latin typeface="Times New Roman" pitchFamily="18" charset="0"/>
              </a:rPr>
              <a:t> </a:t>
            </a:r>
            <a:r>
              <a:rPr lang="pl-PL" sz="1800" b="1" dirty="0" err="1">
                <a:solidFill>
                  <a:schemeClr val="bg1"/>
                </a:solidFill>
                <a:latin typeface="Times New Roman" pitchFamily="18" charset="0"/>
              </a:rPr>
              <a:t>power</a:t>
            </a:r>
            <a:r>
              <a:rPr lang="pl-PL" sz="1800" b="1" dirty="0">
                <a:solidFill>
                  <a:schemeClr val="bg1"/>
                </a:solidFill>
                <a:latin typeface="Times New Roman" pitchFamily="18" charset="0"/>
              </a:rPr>
              <a:t> of </a:t>
            </a:r>
            <a:r>
              <a:rPr lang="pl-PL" sz="1800" b="1" dirty="0" err="1">
                <a:solidFill>
                  <a:schemeClr val="bg1"/>
                </a:solidFill>
                <a:latin typeface="Times New Roman" pitchFamily="18" charset="0"/>
              </a:rPr>
              <a:t>buyers</a:t>
            </a:r>
            <a:endParaRPr lang="en-US" sz="1800" b="1" dirty="0">
              <a:solidFill>
                <a:schemeClr val="bg1"/>
              </a:solidFill>
              <a:latin typeface="Times New Roman" pitchFamily="18" charset="0"/>
            </a:endParaRPr>
          </a:p>
        </p:txBody>
      </p:sp>
      <p:sp>
        <p:nvSpPr>
          <p:cNvPr id="35854" name="Text Box 13"/>
          <p:cNvSpPr txBox="1">
            <a:spLocks noChangeArrowheads="1"/>
          </p:cNvSpPr>
          <p:nvPr/>
        </p:nvSpPr>
        <p:spPr bwMode="auto">
          <a:xfrm>
            <a:off x="3810000" y="5722352"/>
            <a:ext cx="2209800" cy="646331"/>
          </a:xfrm>
          <a:prstGeom prst="rect">
            <a:avLst/>
          </a:prstGeom>
          <a:noFill/>
          <a:ln w="12700">
            <a:noFill/>
            <a:miter lim="800000"/>
            <a:headEnd/>
            <a:tailEnd/>
          </a:ln>
        </p:spPr>
        <p:txBody>
          <a:bodyPr>
            <a:spAutoFit/>
          </a:bodyPr>
          <a:lstStyle/>
          <a:p>
            <a:pPr algn="ctr" eaLnBrk="0" hangingPunct="0">
              <a:spcBef>
                <a:spcPct val="50000"/>
              </a:spcBef>
            </a:pPr>
            <a:r>
              <a:rPr lang="pl-PL" sz="1800" b="1" dirty="0" err="1">
                <a:solidFill>
                  <a:schemeClr val="bg1"/>
                </a:solidFill>
                <a:latin typeface="Times New Roman" pitchFamily="18" charset="0"/>
              </a:rPr>
              <a:t>Threat</a:t>
            </a:r>
            <a:r>
              <a:rPr lang="pl-PL" sz="1800" b="1" dirty="0">
                <a:solidFill>
                  <a:schemeClr val="bg1"/>
                </a:solidFill>
                <a:latin typeface="Times New Roman" pitchFamily="18" charset="0"/>
              </a:rPr>
              <a:t> of </a:t>
            </a:r>
            <a:r>
              <a:rPr lang="pl-PL" sz="1800" b="1" dirty="0" err="1">
                <a:solidFill>
                  <a:schemeClr val="bg1"/>
                </a:solidFill>
                <a:latin typeface="Times New Roman" pitchFamily="18" charset="0"/>
              </a:rPr>
              <a:t>substitute</a:t>
            </a:r>
            <a:r>
              <a:rPr lang="pl-PL" sz="1800" b="1" dirty="0">
                <a:solidFill>
                  <a:schemeClr val="bg1"/>
                </a:solidFill>
                <a:latin typeface="Times New Roman" pitchFamily="18" charset="0"/>
              </a:rPr>
              <a:t> products</a:t>
            </a:r>
            <a:endParaRPr lang="en-US" sz="1800" b="1" dirty="0">
              <a:solidFill>
                <a:schemeClr val="bg1"/>
              </a:solidFill>
              <a:latin typeface="Times New Roman" pitchFamily="18" charset="0"/>
            </a:endParaRPr>
          </a:p>
        </p:txBody>
      </p:sp>
      <p:sp>
        <p:nvSpPr>
          <p:cNvPr id="35855" name="Text Box 14"/>
          <p:cNvSpPr txBox="1">
            <a:spLocks noChangeArrowheads="1"/>
          </p:cNvSpPr>
          <p:nvPr/>
        </p:nvSpPr>
        <p:spPr bwMode="auto">
          <a:xfrm>
            <a:off x="599281" y="2482493"/>
            <a:ext cx="2133600" cy="646331"/>
          </a:xfrm>
          <a:prstGeom prst="rect">
            <a:avLst/>
          </a:prstGeom>
          <a:noFill/>
          <a:ln w="12700">
            <a:noFill/>
            <a:miter lim="800000"/>
            <a:headEnd/>
            <a:tailEnd/>
          </a:ln>
        </p:spPr>
        <p:txBody>
          <a:bodyPr>
            <a:spAutoFit/>
          </a:bodyPr>
          <a:lstStyle/>
          <a:p>
            <a:pPr algn="ctr" eaLnBrk="0" hangingPunct="0">
              <a:spcBef>
                <a:spcPct val="50000"/>
              </a:spcBef>
            </a:pPr>
            <a:r>
              <a:rPr lang="pl-PL" sz="1800" b="1" dirty="0" err="1">
                <a:solidFill>
                  <a:schemeClr val="bg1"/>
                </a:solidFill>
                <a:latin typeface="Times New Roman" pitchFamily="18" charset="0"/>
              </a:rPr>
              <a:t>Bargaining</a:t>
            </a:r>
            <a:r>
              <a:rPr lang="pl-PL" sz="1800" b="1" dirty="0">
                <a:solidFill>
                  <a:schemeClr val="bg1"/>
                </a:solidFill>
                <a:latin typeface="Times New Roman" pitchFamily="18" charset="0"/>
              </a:rPr>
              <a:t> </a:t>
            </a:r>
            <a:r>
              <a:rPr lang="pl-PL" sz="1800" b="1" dirty="0" err="1">
                <a:solidFill>
                  <a:schemeClr val="bg1"/>
                </a:solidFill>
                <a:latin typeface="Times New Roman" pitchFamily="18" charset="0"/>
              </a:rPr>
              <a:t>power</a:t>
            </a:r>
            <a:r>
              <a:rPr lang="pl-PL" sz="1800" b="1" dirty="0">
                <a:solidFill>
                  <a:schemeClr val="bg1"/>
                </a:solidFill>
                <a:latin typeface="Times New Roman" pitchFamily="18" charset="0"/>
              </a:rPr>
              <a:t> of </a:t>
            </a:r>
            <a:r>
              <a:rPr lang="pl-PL" sz="1800" b="1" dirty="0" err="1">
                <a:solidFill>
                  <a:schemeClr val="bg1"/>
                </a:solidFill>
                <a:latin typeface="Times New Roman" pitchFamily="18" charset="0"/>
              </a:rPr>
              <a:t>suppliers</a:t>
            </a:r>
            <a:endParaRPr lang="en-US" sz="1800" b="1" dirty="0">
              <a:solidFill>
                <a:schemeClr val="bg1"/>
              </a:solidFill>
              <a:latin typeface="Times New Roman" pitchFamily="18" charset="0"/>
            </a:endParaRPr>
          </a:p>
        </p:txBody>
      </p:sp>
      <p:sp>
        <p:nvSpPr>
          <p:cNvPr id="35856" name="Text Box 15"/>
          <p:cNvSpPr txBox="1">
            <a:spLocks noChangeArrowheads="1"/>
          </p:cNvSpPr>
          <p:nvPr/>
        </p:nvSpPr>
        <p:spPr bwMode="auto">
          <a:xfrm>
            <a:off x="3913981" y="2998001"/>
            <a:ext cx="1828800" cy="923330"/>
          </a:xfrm>
          <a:prstGeom prst="rect">
            <a:avLst/>
          </a:prstGeom>
          <a:noFill/>
          <a:ln w="12700">
            <a:noFill/>
            <a:miter lim="800000"/>
            <a:headEnd/>
            <a:tailEnd/>
          </a:ln>
        </p:spPr>
        <p:txBody>
          <a:bodyPr>
            <a:spAutoFit/>
          </a:bodyPr>
          <a:lstStyle/>
          <a:p>
            <a:pPr algn="ctr" eaLnBrk="0" hangingPunct="0">
              <a:spcBef>
                <a:spcPct val="50000"/>
              </a:spcBef>
            </a:pPr>
            <a:r>
              <a:rPr lang="pl-PL" sz="1800" b="1" dirty="0" err="1">
                <a:solidFill>
                  <a:schemeClr val="bg1"/>
                </a:solidFill>
                <a:latin typeface="Times New Roman" pitchFamily="18" charset="0"/>
              </a:rPr>
              <a:t>Rivalry</a:t>
            </a:r>
            <a:r>
              <a:rPr lang="pl-PL" sz="1800" b="1" dirty="0">
                <a:solidFill>
                  <a:schemeClr val="bg1"/>
                </a:solidFill>
                <a:latin typeface="Times New Roman" pitchFamily="18" charset="0"/>
              </a:rPr>
              <a:t> </a:t>
            </a:r>
            <a:r>
              <a:rPr lang="pl-PL" sz="1800" b="1" dirty="0" err="1">
                <a:solidFill>
                  <a:schemeClr val="bg1"/>
                </a:solidFill>
                <a:latin typeface="Times New Roman" pitchFamily="18" charset="0"/>
              </a:rPr>
              <a:t>among</a:t>
            </a:r>
            <a:r>
              <a:rPr lang="pl-PL" sz="1800" b="1" dirty="0">
                <a:solidFill>
                  <a:schemeClr val="bg1"/>
                </a:solidFill>
                <a:latin typeface="Times New Roman" pitchFamily="18" charset="0"/>
              </a:rPr>
              <a:t> </a:t>
            </a:r>
            <a:r>
              <a:rPr lang="pl-PL" sz="1800" b="1" dirty="0" err="1">
                <a:solidFill>
                  <a:schemeClr val="bg1"/>
                </a:solidFill>
                <a:latin typeface="Times New Roman" pitchFamily="18" charset="0"/>
              </a:rPr>
              <a:t>existing</a:t>
            </a:r>
            <a:r>
              <a:rPr lang="pl-PL" sz="1800" b="1" dirty="0">
                <a:solidFill>
                  <a:schemeClr val="bg1"/>
                </a:solidFill>
                <a:latin typeface="Times New Roman" pitchFamily="18" charset="0"/>
              </a:rPr>
              <a:t> </a:t>
            </a:r>
            <a:r>
              <a:rPr lang="pl-PL" sz="1800" b="1" dirty="0" err="1">
                <a:solidFill>
                  <a:schemeClr val="bg1"/>
                </a:solidFill>
                <a:latin typeface="Times New Roman" pitchFamily="18" charset="0"/>
              </a:rPr>
              <a:t>competitors</a:t>
            </a:r>
            <a:endParaRPr lang="en-US" sz="1800" b="1" dirty="0">
              <a:solidFill>
                <a:schemeClr val="bg1"/>
              </a:solidFill>
              <a:latin typeface="Times New Roman" pitchFamily="18" charset="0"/>
            </a:endParaRPr>
          </a:p>
        </p:txBody>
      </p:sp>
      <p:sp>
        <p:nvSpPr>
          <p:cNvPr id="35857" name="Rectangle 21"/>
          <p:cNvSpPr>
            <a:spLocks noGrp="1" noChangeArrowheads="1"/>
          </p:cNvSpPr>
          <p:nvPr>
            <p:ph type="title"/>
          </p:nvPr>
        </p:nvSpPr>
        <p:spPr>
          <a:xfrm>
            <a:off x="457200" y="277813"/>
            <a:ext cx="8219256" cy="1860411"/>
          </a:xfrm>
        </p:spPr>
        <p:txBody>
          <a:bodyPr/>
          <a:lstStyle/>
          <a:p>
            <a:pPr eaLnBrk="1" hangingPunct="1"/>
            <a:r>
              <a:rPr lang="pl-PL" b="1" dirty="0" err="1">
                <a:solidFill>
                  <a:schemeClr val="tx1"/>
                </a:solidFill>
                <a:latin typeface="+mn-lt"/>
              </a:rPr>
              <a:t>Porter’s</a:t>
            </a:r>
            <a:r>
              <a:rPr lang="pl-PL" b="1" dirty="0">
                <a:solidFill>
                  <a:schemeClr val="tx1"/>
                </a:solidFill>
                <a:latin typeface="+mn-lt"/>
              </a:rPr>
              <a:t> </a:t>
            </a:r>
            <a:br>
              <a:rPr lang="pl-PL" b="1" dirty="0">
                <a:solidFill>
                  <a:schemeClr val="tx1"/>
                </a:solidFill>
                <a:latin typeface="+mn-lt"/>
              </a:rPr>
            </a:br>
            <a:r>
              <a:rPr lang="pl-PL" b="1" dirty="0">
                <a:solidFill>
                  <a:schemeClr val="tx1"/>
                </a:solidFill>
                <a:latin typeface="+mn-lt"/>
              </a:rPr>
              <a:t>5 </a:t>
            </a:r>
            <a:r>
              <a:rPr lang="pl-PL" b="1" dirty="0" err="1">
                <a:solidFill>
                  <a:schemeClr val="tx1"/>
                </a:solidFill>
                <a:latin typeface="+mn-lt"/>
              </a:rPr>
              <a:t>Forces</a:t>
            </a:r>
            <a:r>
              <a:rPr lang="pl-PL" b="1" dirty="0">
                <a:solidFill>
                  <a:schemeClr val="tx1"/>
                </a:solidFill>
                <a:latin typeface="+mn-lt"/>
              </a:rPr>
              <a:t> </a:t>
            </a:r>
            <a:br>
              <a:rPr lang="pl-PL" b="1" dirty="0">
                <a:solidFill>
                  <a:schemeClr val="tx1"/>
                </a:solidFill>
                <a:latin typeface="+mn-lt"/>
              </a:rPr>
            </a:br>
            <a:r>
              <a:rPr lang="pl-PL" b="1" dirty="0">
                <a:solidFill>
                  <a:schemeClr val="tx1"/>
                </a:solidFill>
                <a:latin typeface="+mn-lt"/>
              </a:rPr>
              <a:t>Analysis</a:t>
            </a:r>
          </a:p>
        </p:txBody>
      </p:sp>
      <p:sp>
        <p:nvSpPr>
          <p:cNvPr id="2" name="Symbol zastępczy numeru slajdu 1"/>
          <p:cNvSpPr>
            <a:spLocks noGrp="1"/>
          </p:cNvSpPr>
          <p:nvPr>
            <p:ph type="sldNum" sz="quarter" idx="12"/>
          </p:nvPr>
        </p:nvSpPr>
        <p:spPr/>
        <p:txBody>
          <a:bodyPr/>
          <a:lstStyle/>
          <a:p>
            <a:pPr>
              <a:defRPr/>
            </a:pPr>
            <a:fld id="{841AE0F9-BE7E-4F1F-96A6-A214E871EB58}" type="slidenum">
              <a:rPr lang="pl-PL" altLang="en-US" smtClean="0"/>
              <a:pPr>
                <a:defRPr/>
              </a:pPr>
              <a:t>50</a:t>
            </a:fld>
            <a:endParaRPr lang="pl-PL" altLang="en-US"/>
          </a:p>
        </p:txBody>
      </p:sp>
    </p:spTree>
    <p:extLst>
      <p:ext uri="{BB962C8B-B14F-4D97-AF65-F5344CB8AC3E}">
        <p14:creationId xmlns:p14="http://schemas.microsoft.com/office/powerpoint/2010/main" val="2281572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8A68F-10C6-3C99-DED6-01A783747F70}"/>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10892F10-C3E6-93D1-FC2F-E0E8FCBDDEC3}"/>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577140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90F4-9DA8-C113-00EF-73D1B2ABE1B2}"/>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71D34A47-8D5C-BAFE-EB4F-D60604588630}"/>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679291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BFDE-A51C-2EC1-F0AF-F6F3D5430D34}"/>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06159723-3FEB-975F-8273-E44E0173161F}"/>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3410910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3BFD-FD92-A5DF-CFC8-2F9443FF8F58}"/>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485B89E-F362-72FD-AB06-D13FB42D69F1}"/>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2836550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97234-BE96-81C1-617A-AE85F524E026}"/>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4BF4DD6B-B50E-6FFB-355B-57FDD54B6666}"/>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1236986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1BB07-8FC0-E321-9215-7161D319896F}"/>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AF682185-56CA-391E-3A64-6568E5CA53BA}"/>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1093206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CE4C-BF4B-65CB-8140-D880714417A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B30C7408-FC44-8602-3902-300B2AFAEFA5}"/>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3905142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8684-522A-6501-A797-FA1D244E8983}"/>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D9D7DDDF-4D1C-66BF-5B53-D9D1226D0FF9}"/>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1514361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FDEA5-3074-E94B-E8FD-90ABD82722CB}"/>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5EB1017C-DC86-06D0-5BEF-EE85A961FEE6}"/>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255572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ymbol zastępczy stopki 4"/>
          <p:cNvSpPr>
            <a:spLocks noGrp="1"/>
          </p:cNvSpPr>
          <p:nvPr>
            <p:ph type="ftr" sz="quarter" idx="11"/>
          </p:nvPr>
        </p:nvSpPr>
        <p:spPr/>
        <p:txBody>
          <a:bodyPr/>
          <a:lstStyle/>
          <a:p>
            <a:pPr>
              <a:defRPr/>
            </a:pPr>
            <a:r>
              <a:rPr lang="pl-PL" altLang="en-US"/>
              <a:t>PJIIT </a:t>
            </a:r>
          </a:p>
        </p:txBody>
      </p:sp>
      <p:sp>
        <p:nvSpPr>
          <p:cNvPr id="24580" name="Rectangle 2"/>
          <p:cNvSpPr>
            <a:spLocks noGrp="1" noChangeArrowheads="1"/>
          </p:cNvSpPr>
          <p:nvPr>
            <p:ph type="title"/>
          </p:nvPr>
        </p:nvSpPr>
        <p:spPr/>
        <p:txBody>
          <a:bodyPr/>
          <a:lstStyle/>
          <a:p>
            <a:pPr eaLnBrk="1" hangingPunct="1"/>
            <a:r>
              <a:rPr lang="pl-PL" sz="4000" b="1">
                <a:solidFill>
                  <a:schemeClr val="tx1"/>
                </a:solidFill>
                <a:latin typeface="+mn-lt"/>
              </a:rPr>
              <a:t>Mission statement</a:t>
            </a:r>
          </a:p>
        </p:txBody>
      </p:sp>
      <p:sp>
        <p:nvSpPr>
          <p:cNvPr id="24581" name="Rectangle 3"/>
          <p:cNvSpPr>
            <a:spLocks noGrp="1" noChangeArrowheads="1"/>
          </p:cNvSpPr>
          <p:nvPr>
            <p:ph type="body" idx="1"/>
          </p:nvPr>
        </p:nvSpPr>
        <p:spPr/>
        <p:txBody>
          <a:bodyPr/>
          <a:lstStyle/>
          <a:p>
            <a:pPr eaLnBrk="1" hangingPunct="1">
              <a:buFont typeface="Wingdings" pitchFamily="2" charset="2"/>
              <a:buNone/>
            </a:pPr>
            <a:r>
              <a:rPr lang="pl-PL">
                <a:solidFill>
                  <a:schemeClr val="tx1"/>
                </a:solidFill>
                <a:latin typeface="+mn-lt"/>
              </a:rPr>
              <a:t>   „</a:t>
            </a:r>
            <a:r>
              <a:rPr lang="en-US">
                <a:solidFill>
                  <a:schemeClr val="tx1"/>
                </a:solidFill>
                <a:latin typeface="+mn-lt"/>
              </a:rPr>
              <a:t>We want to become the leading company in this industry by</a:t>
            </a:r>
            <a:r>
              <a:rPr lang="pl-PL">
                <a:solidFill>
                  <a:schemeClr val="tx1"/>
                </a:solidFill>
                <a:latin typeface="+mn-lt"/>
              </a:rPr>
              <a:t> </a:t>
            </a:r>
            <a:r>
              <a:rPr lang="en-US">
                <a:solidFill>
                  <a:schemeClr val="tx1"/>
                </a:solidFill>
                <a:latin typeface="+mn-lt"/>
              </a:rPr>
              <a:t>producing the highest-quality products with the best service at the lowest</a:t>
            </a:r>
          </a:p>
          <a:p>
            <a:pPr eaLnBrk="1" hangingPunct="1">
              <a:buFont typeface="Wingdings" pitchFamily="2" charset="2"/>
              <a:buNone/>
            </a:pPr>
            <a:r>
              <a:rPr lang="pl-PL">
                <a:solidFill>
                  <a:schemeClr val="tx1"/>
                </a:solidFill>
                <a:latin typeface="+mn-lt"/>
              </a:rPr>
              <a:t>   p</a:t>
            </a:r>
            <a:r>
              <a:rPr lang="en-US">
                <a:solidFill>
                  <a:schemeClr val="tx1"/>
                </a:solidFill>
                <a:latin typeface="+mn-lt"/>
              </a:rPr>
              <a:t>rices</a:t>
            </a:r>
            <a:r>
              <a:rPr lang="pl-PL">
                <a:solidFill>
                  <a:schemeClr val="tx1"/>
                </a:solidFill>
                <a:latin typeface="+mn-lt"/>
              </a:rPr>
              <a:t>”</a:t>
            </a:r>
          </a:p>
          <a:p>
            <a:pPr eaLnBrk="1" hangingPunct="1">
              <a:buFont typeface="Wingdings" pitchFamily="2" charset="2"/>
              <a:buNone/>
            </a:pPr>
            <a:endParaRPr lang="pl-PL">
              <a:solidFill>
                <a:schemeClr val="tx1"/>
              </a:solidFill>
              <a:latin typeface="+mn-lt"/>
            </a:endParaRPr>
          </a:p>
          <a:p>
            <a:pPr eaLnBrk="1" hangingPunct="1">
              <a:buFont typeface="Wingdings" pitchFamily="2" charset="2"/>
              <a:buNone/>
            </a:pPr>
            <a:endParaRPr lang="pl-PL">
              <a:solidFill>
                <a:schemeClr val="tx1"/>
              </a:solidFill>
              <a:latin typeface="+mn-lt"/>
            </a:endParaRPr>
          </a:p>
        </p:txBody>
      </p:sp>
      <p:sp>
        <p:nvSpPr>
          <p:cNvPr id="24582" name="Line 4"/>
          <p:cNvSpPr>
            <a:spLocks noChangeShapeType="1"/>
          </p:cNvSpPr>
          <p:nvPr/>
        </p:nvSpPr>
        <p:spPr bwMode="auto">
          <a:xfrm flipH="1">
            <a:off x="3708400" y="1628775"/>
            <a:ext cx="1511300" cy="1800225"/>
          </a:xfrm>
          <a:prstGeom prst="line">
            <a:avLst/>
          </a:prstGeom>
          <a:noFill/>
          <a:ln w="9525">
            <a:solidFill>
              <a:schemeClr val="tx1"/>
            </a:solidFill>
            <a:round/>
            <a:headEnd/>
            <a:tailEnd/>
          </a:ln>
        </p:spPr>
        <p:txBody>
          <a:bodyPr/>
          <a:lstStyle/>
          <a:p>
            <a:endParaRPr lang="pl-PL"/>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6</a:t>
            </a:fld>
            <a:endParaRPr lang="pl-PL" altLang="en-US"/>
          </a:p>
        </p:txBody>
      </p:sp>
    </p:spTree>
    <p:extLst>
      <p:ext uri="{BB962C8B-B14F-4D97-AF65-F5344CB8AC3E}">
        <p14:creationId xmlns:p14="http://schemas.microsoft.com/office/powerpoint/2010/main" val="231976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9F2E-665E-1E4D-E289-28AED302B882}"/>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B0A1E6A7-738E-5037-F7ED-6ECFC43444DB}"/>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3497735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7DAD-E103-CCED-906E-BB3DD88211FC}"/>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7E26B85-E351-3F4E-F1FD-408F81284A5D}"/>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1443224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B4C3-29A2-BD9A-D17D-E48546F01B45}"/>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0A1B384A-95B6-F73F-3C23-0CEF529FF18F}"/>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1627355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E64A5-88AF-083B-9CBD-A78D49BD744A}"/>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9CC9E2B-0242-4E82-59D5-C58ED1AE8AAE}"/>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1659535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B71F-C5AF-185B-803B-FF6492EE1B9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483D613-11B5-35A1-7834-E1CDE5B9B8BA}"/>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3882452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AB50-1BAE-4147-6053-B5F6FF014165}"/>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52A7F94-0F05-5C39-A4FB-563AAC1B3FE9}"/>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2148848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D084-D095-0F9F-9927-1A1188750718}"/>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34202DC-FE57-3346-6C84-B468FFB6746A}"/>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3379877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7567-2DB2-6123-4D35-29BCAD7D3255}"/>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4887382A-0F95-B3CE-277E-5E5533488D8A}"/>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41079589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C377-2BF9-E30D-2C5E-52C7B018CD9D}"/>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0E4120C-4561-AC47-B066-5223F55FCBA7}"/>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3863836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9C3D-308C-700A-729E-ADEC132BAC45}"/>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CB401743-9F7C-ADF9-D2E9-2FE1241D49E9}"/>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1135070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solidFill>
                  <a:schemeClr val="tx1"/>
                </a:solidFill>
                <a:latin typeface="+mn-lt"/>
              </a:rPr>
              <a:t>Marketing Plan	</a:t>
            </a:r>
          </a:p>
        </p:txBody>
      </p:sp>
      <p:sp>
        <p:nvSpPr>
          <p:cNvPr id="3" name="Symbol zastępczy zawartości 2"/>
          <p:cNvSpPr>
            <a:spLocks noGrp="1"/>
          </p:cNvSpPr>
          <p:nvPr>
            <p:ph idx="1"/>
          </p:nvPr>
        </p:nvSpPr>
        <p:spPr/>
        <p:txBody>
          <a:bodyPr/>
          <a:lstStyle/>
          <a:p>
            <a:r>
              <a:rPr lang="pl-PL" dirty="0" err="1">
                <a:solidFill>
                  <a:schemeClr val="tx1"/>
                </a:solidFill>
                <a:latin typeface="+mn-lt"/>
              </a:rPr>
              <a:t>Written</a:t>
            </a:r>
            <a:r>
              <a:rPr lang="pl-PL" dirty="0">
                <a:solidFill>
                  <a:schemeClr val="tx1"/>
                </a:solidFill>
                <a:latin typeface="+mn-lt"/>
              </a:rPr>
              <a:t> </a:t>
            </a:r>
            <a:r>
              <a:rPr lang="pl-PL" dirty="0" err="1">
                <a:solidFill>
                  <a:schemeClr val="tx1"/>
                </a:solidFill>
                <a:latin typeface="+mn-lt"/>
              </a:rPr>
              <a:t>document</a:t>
            </a:r>
            <a:r>
              <a:rPr lang="pl-PL" dirty="0">
                <a:solidFill>
                  <a:schemeClr val="tx1"/>
                </a:solidFill>
                <a:latin typeface="+mn-lt"/>
              </a:rPr>
              <a:t> </a:t>
            </a:r>
          </a:p>
          <a:p>
            <a:r>
              <a:rPr lang="pl-PL" dirty="0" err="1">
                <a:solidFill>
                  <a:schemeClr val="tx1"/>
                </a:solidFill>
                <a:latin typeface="+mn-lt"/>
              </a:rPr>
              <a:t>Blueprint</a:t>
            </a:r>
            <a:r>
              <a:rPr lang="pl-PL" dirty="0">
                <a:solidFill>
                  <a:schemeClr val="tx1"/>
                </a:solidFill>
                <a:latin typeface="+mn-lt"/>
              </a:rPr>
              <a:t>/</a:t>
            </a:r>
            <a:r>
              <a:rPr lang="pl-PL" dirty="0" err="1">
                <a:solidFill>
                  <a:schemeClr val="tx1"/>
                </a:solidFill>
                <a:latin typeface="+mn-lt"/>
              </a:rPr>
              <a:t>outline</a:t>
            </a:r>
            <a:r>
              <a:rPr lang="pl-PL" dirty="0">
                <a:solidFill>
                  <a:schemeClr val="tx1"/>
                </a:solidFill>
                <a:latin typeface="+mn-lt"/>
              </a:rPr>
              <a:t> of the </a:t>
            </a:r>
            <a:r>
              <a:rPr lang="pl-PL" dirty="0" err="1">
                <a:solidFill>
                  <a:schemeClr val="tx1"/>
                </a:solidFill>
                <a:latin typeface="+mn-lt"/>
              </a:rPr>
              <a:t>organization’s</a:t>
            </a:r>
            <a:r>
              <a:rPr lang="pl-PL" dirty="0">
                <a:solidFill>
                  <a:schemeClr val="tx1"/>
                </a:solidFill>
                <a:latin typeface="+mn-lt"/>
              </a:rPr>
              <a:t> marketing </a:t>
            </a:r>
            <a:r>
              <a:rPr lang="pl-PL" dirty="0" err="1">
                <a:solidFill>
                  <a:schemeClr val="tx1"/>
                </a:solidFill>
                <a:latin typeface="+mn-lt"/>
              </a:rPr>
              <a:t>activities</a:t>
            </a:r>
            <a:r>
              <a:rPr lang="pl-PL" dirty="0">
                <a:solidFill>
                  <a:schemeClr val="tx1"/>
                </a:solidFill>
                <a:latin typeface="+mn-lt"/>
              </a:rPr>
              <a:t> </a:t>
            </a:r>
          </a:p>
          <a:p>
            <a:r>
              <a:rPr lang="pl-PL" dirty="0" err="1">
                <a:solidFill>
                  <a:schemeClr val="tx1"/>
                </a:solidFill>
                <a:latin typeface="+mn-lt"/>
              </a:rPr>
              <a:t>Implementation</a:t>
            </a:r>
            <a:r>
              <a:rPr lang="pl-PL" dirty="0">
                <a:solidFill>
                  <a:schemeClr val="tx1"/>
                </a:solidFill>
                <a:latin typeface="+mn-lt"/>
              </a:rPr>
              <a:t>, </a:t>
            </a:r>
            <a:r>
              <a:rPr lang="pl-PL" dirty="0" err="1">
                <a:solidFill>
                  <a:schemeClr val="tx1"/>
                </a:solidFill>
                <a:latin typeface="+mn-lt"/>
              </a:rPr>
              <a:t>evaluation</a:t>
            </a:r>
            <a:r>
              <a:rPr lang="pl-PL" dirty="0">
                <a:solidFill>
                  <a:schemeClr val="tx1"/>
                </a:solidFill>
                <a:latin typeface="+mn-lt"/>
              </a:rPr>
              <a:t> and </a:t>
            </a:r>
            <a:r>
              <a:rPr lang="pl-PL" dirty="0" err="1">
                <a:solidFill>
                  <a:schemeClr val="tx1"/>
                </a:solidFill>
                <a:latin typeface="+mn-lt"/>
              </a:rPr>
              <a:t>control</a:t>
            </a:r>
            <a:r>
              <a:rPr lang="pl-PL" dirty="0">
                <a:solidFill>
                  <a:schemeClr val="tx1"/>
                </a:solidFill>
                <a:latin typeface="+mn-lt"/>
              </a:rPr>
              <a:t> of marketing </a:t>
            </a:r>
            <a:r>
              <a:rPr lang="pl-PL" dirty="0" err="1">
                <a:solidFill>
                  <a:schemeClr val="tx1"/>
                </a:solidFill>
                <a:latin typeface="+mn-lt"/>
              </a:rPr>
              <a:t>activities</a:t>
            </a:r>
            <a:endParaRPr lang="pl-PL" dirty="0">
              <a:solidFill>
                <a:schemeClr val="tx1"/>
              </a:solidFill>
              <a:latin typeface="+mn-lt"/>
            </a:endParaRPr>
          </a:p>
          <a:p>
            <a:endParaRPr lang="pl-PL" dirty="0">
              <a:solidFill>
                <a:schemeClr val="tx1"/>
              </a:solidFill>
              <a:latin typeface="+mn-lt"/>
            </a:endParaRPr>
          </a:p>
          <a:p>
            <a:endParaRPr lang="pl-PL" dirty="0">
              <a:solidFill>
                <a:schemeClr val="tx1"/>
              </a:solidFill>
              <a:latin typeface="+mn-lt"/>
            </a:endParaRPr>
          </a:p>
        </p:txBody>
      </p:sp>
    </p:spTree>
    <p:extLst>
      <p:ext uri="{BB962C8B-B14F-4D97-AF65-F5344CB8AC3E}">
        <p14:creationId xmlns:p14="http://schemas.microsoft.com/office/powerpoint/2010/main" val="17268197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3D09-3DFF-35DA-3C57-966F422FC63C}"/>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D669587F-5C0C-C677-6A99-4A395A9C856D}"/>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2170113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41988" name="Rectangle 2"/>
          <p:cNvSpPr>
            <a:spLocks noGrp="1" noChangeArrowheads="1"/>
          </p:cNvSpPr>
          <p:nvPr>
            <p:ph type="title"/>
          </p:nvPr>
        </p:nvSpPr>
        <p:spPr/>
        <p:txBody>
          <a:bodyPr/>
          <a:lstStyle/>
          <a:p>
            <a:pPr eaLnBrk="1" hangingPunct="1"/>
            <a:r>
              <a:rPr lang="pl-PL" sz="4000" b="1">
                <a:solidFill>
                  <a:schemeClr val="tx1"/>
                </a:solidFill>
                <a:latin typeface="+mn-lt"/>
              </a:rPr>
              <a:t>Portfolio analysis</a:t>
            </a:r>
          </a:p>
        </p:txBody>
      </p:sp>
      <p:sp>
        <p:nvSpPr>
          <p:cNvPr id="41989" name="Rectangle 3"/>
          <p:cNvSpPr>
            <a:spLocks noGrp="1" noChangeArrowheads="1"/>
          </p:cNvSpPr>
          <p:nvPr>
            <p:ph type="body" idx="1"/>
          </p:nvPr>
        </p:nvSpPr>
        <p:spPr/>
        <p:txBody>
          <a:bodyPr/>
          <a:lstStyle/>
          <a:p>
            <a:pPr eaLnBrk="1" hangingPunct="1">
              <a:buFont typeface="Wingdings" pitchFamily="2" charset="2"/>
              <a:buNone/>
            </a:pPr>
            <a:r>
              <a:rPr lang="pl-PL">
                <a:solidFill>
                  <a:schemeClr val="tx1"/>
                </a:solidFill>
                <a:latin typeface="+mn-lt"/>
              </a:rPr>
              <a:t>1.</a:t>
            </a:r>
            <a:r>
              <a:rPr lang="en-US">
                <a:solidFill>
                  <a:schemeClr val="tx1"/>
                </a:solidFill>
                <a:latin typeface="+mn-lt"/>
              </a:rPr>
              <a:t> to identity the key businesses making up the</a:t>
            </a:r>
            <a:r>
              <a:rPr lang="pl-PL">
                <a:solidFill>
                  <a:schemeClr val="tx1"/>
                </a:solidFill>
                <a:latin typeface="+mn-lt"/>
              </a:rPr>
              <a:t> c</a:t>
            </a:r>
            <a:r>
              <a:rPr lang="en-US">
                <a:solidFill>
                  <a:schemeClr val="tx1"/>
                </a:solidFill>
                <a:latin typeface="+mn-lt"/>
              </a:rPr>
              <a:t>ompany</a:t>
            </a:r>
            <a:r>
              <a:rPr lang="pl-PL">
                <a:solidFill>
                  <a:schemeClr val="tx1"/>
                </a:solidFill>
                <a:latin typeface="+mn-lt"/>
              </a:rPr>
              <a:t> =</a:t>
            </a:r>
            <a:r>
              <a:rPr lang="en-US">
                <a:solidFill>
                  <a:schemeClr val="tx1"/>
                </a:solidFill>
                <a:latin typeface="+mn-lt"/>
              </a:rPr>
              <a:t> strategic business units. </a:t>
            </a:r>
            <a:endParaRPr lang="pl-PL">
              <a:solidFill>
                <a:schemeClr val="tx1"/>
              </a:solidFill>
              <a:latin typeface="+mn-lt"/>
            </a:endParaRPr>
          </a:p>
          <a:p>
            <a:pPr eaLnBrk="1" hangingPunct="1">
              <a:buFont typeface="Wingdings" pitchFamily="2" charset="2"/>
              <a:buNone/>
            </a:pPr>
            <a:r>
              <a:rPr lang="pl-PL">
                <a:solidFill>
                  <a:schemeClr val="tx1"/>
                </a:solidFill>
                <a:latin typeface="+mn-lt"/>
              </a:rPr>
              <a:t>   </a:t>
            </a:r>
            <a:r>
              <a:rPr lang="en-US">
                <a:solidFill>
                  <a:schemeClr val="tx1"/>
                </a:solidFill>
                <a:latin typeface="+mn-lt"/>
              </a:rPr>
              <a:t> An SBU</a:t>
            </a:r>
            <a:r>
              <a:rPr lang="pl-PL">
                <a:solidFill>
                  <a:schemeClr val="tx1"/>
                </a:solidFill>
                <a:latin typeface="+mn-lt"/>
              </a:rPr>
              <a:t>:</a:t>
            </a:r>
            <a:r>
              <a:rPr lang="en-US">
                <a:solidFill>
                  <a:schemeClr val="tx1"/>
                </a:solidFill>
                <a:latin typeface="+mn-lt"/>
              </a:rPr>
              <a:t> a</a:t>
            </a:r>
            <a:r>
              <a:rPr lang="pl-PL">
                <a:solidFill>
                  <a:schemeClr val="tx1"/>
                </a:solidFill>
                <a:latin typeface="+mn-lt"/>
              </a:rPr>
              <a:t> </a:t>
            </a:r>
            <a:r>
              <a:rPr lang="en-US">
                <a:solidFill>
                  <a:schemeClr val="tx1"/>
                </a:solidFill>
                <a:latin typeface="+mn-lt"/>
              </a:rPr>
              <a:t>company division, a product line within a division, </a:t>
            </a:r>
            <a:r>
              <a:rPr lang="pl-PL">
                <a:solidFill>
                  <a:schemeClr val="tx1"/>
                </a:solidFill>
                <a:latin typeface="+mn-lt"/>
              </a:rPr>
              <a:t>a</a:t>
            </a:r>
            <a:r>
              <a:rPr lang="en-US">
                <a:solidFill>
                  <a:schemeClr val="tx1"/>
                </a:solidFill>
                <a:latin typeface="+mn-lt"/>
              </a:rPr>
              <a:t> single product</a:t>
            </a:r>
            <a:r>
              <a:rPr lang="pl-PL">
                <a:solidFill>
                  <a:schemeClr val="tx1"/>
                </a:solidFill>
                <a:latin typeface="+mn-lt"/>
              </a:rPr>
              <a:t> or a </a:t>
            </a:r>
            <a:r>
              <a:rPr lang="en-US">
                <a:solidFill>
                  <a:schemeClr val="tx1"/>
                </a:solidFill>
                <a:latin typeface="+mn-lt"/>
              </a:rPr>
              <a:t>brand.</a:t>
            </a:r>
          </a:p>
          <a:p>
            <a:pPr eaLnBrk="1" hangingPunct="1">
              <a:buFont typeface="Wingdings" pitchFamily="2" charset="2"/>
              <a:buNone/>
            </a:pPr>
            <a:r>
              <a:rPr lang="pl-PL">
                <a:solidFill>
                  <a:schemeClr val="tx1"/>
                </a:solidFill>
                <a:latin typeface="+mn-lt"/>
              </a:rPr>
              <a:t>2. </a:t>
            </a:r>
            <a:r>
              <a:rPr lang="en-US">
                <a:solidFill>
                  <a:schemeClr val="tx1"/>
                </a:solidFill>
                <a:latin typeface="+mn-lt"/>
              </a:rPr>
              <a:t>to assess</a:t>
            </a:r>
            <a:r>
              <a:rPr lang="pl-PL">
                <a:solidFill>
                  <a:schemeClr val="tx1"/>
                </a:solidFill>
                <a:latin typeface="+mn-lt"/>
              </a:rPr>
              <a:t> </a:t>
            </a:r>
            <a:r>
              <a:rPr lang="en-US">
                <a:solidFill>
                  <a:schemeClr val="tx1"/>
                </a:solidFill>
                <a:latin typeface="+mn-lt"/>
              </a:rPr>
              <a:t>the attractiveness</a:t>
            </a:r>
            <a:r>
              <a:rPr lang="pl-PL">
                <a:solidFill>
                  <a:schemeClr val="tx1"/>
                </a:solidFill>
                <a:latin typeface="+mn-lt"/>
              </a:rPr>
              <a:t> of</a:t>
            </a:r>
            <a:r>
              <a:rPr lang="en-US">
                <a:solidFill>
                  <a:schemeClr val="tx1"/>
                </a:solidFill>
                <a:latin typeface="+mn-lt"/>
              </a:rPr>
              <a:t> its various SBUs </a:t>
            </a:r>
            <a:endParaRPr lang="pl-PL">
              <a:solidFill>
                <a:schemeClr val="tx1"/>
              </a:solidFill>
              <a:latin typeface="+mn-lt"/>
            </a:endParaRP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71</a:t>
            </a:fld>
            <a:endParaRPr lang="pl-PL" altLang="en-US"/>
          </a:p>
        </p:txBody>
      </p:sp>
    </p:spTree>
    <p:extLst>
      <p:ext uri="{BB962C8B-B14F-4D97-AF65-F5344CB8AC3E}">
        <p14:creationId xmlns:p14="http://schemas.microsoft.com/office/powerpoint/2010/main" val="3385542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ymbol zastępczy stopki 2"/>
          <p:cNvSpPr>
            <a:spLocks noGrp="1"/>
          </p:cNvSpPr>
          <p:nvPr>
            <p:ph type="ftr" sz="quarter" idx="11"/>
          </p:nvPr>
        </p:nvSpPr>
        <p:spPr/>
        <p:txBody>
          <a:bodyPr/>
          <a:lstStyle/>
          <a:p>
            <a:pPr>
              <a:defRPr/>
            </a:pPr>
            <a:r>
              <a:rPr lang="pl-PL" altLang="en-US"/>
              <a:t>PJIIT </a:t>
            </a:r>
          </a:p>
        </p:txBody>
      </p:sp>
      <p:graphicFrame>
        <p:nvGraphicFramePr>
          <p:cNvPr id="680991" name="Group 31"/>
          <p:cNvGraphicFramePr>
            <a:graphicFrameLocks noGrp="1"/>
          </p:cNvGraphicFramePr>
          <p:nvPr>
            <p:ph idx="4294967295"/>
          </p:nvPr>
        </p:nvGraphicFramePr>
        <p:xfrm>
          <a:off x="500063" y="1071563"/>
          <a:ext cx="8104187" cy="5105083"/>
        </p:xfrm>
        <a:graphic>
          <a:graphicData uri="http://schemas.openxmlformats.org/drawingml/2006/table">
            <a:tbl>
              <a:tblPr/>
              <a:tblGrid>
                <a:gridCol w="1462087">
                  <a:extLst>
                    <a:ext uri="{9D8B030D-6E8A-4147-A177-3AD203B41FA5}">
                      <a16:colId xmlns:a16="http://schemas.microsoft.com/office/drawing/2014/main" val="20000"/>
                    </a:ext>
                  </a:extLst>
                </a:gridCol>
                <a:gridCol w="3263900">
                  <a:extLst>
                    <a:ext uri="{9D8B030D-6E8A-4147-A177-3AD203B41FA5}">
                      <a16:colId xmlns:a16="http://schemas.microsoft.com/office/drawing/2014/main" val="20001"/>
                    </a:ext>
                  </a:extLst>
                </a:gridCol>
                <a:gridCol w="3378200">
                  <a:extLst>
                    <a:ext uri="{9D8B030D-6E8A-4147-A177-3AD203B41FA5}">
                      <a16:colId xmlns:a16="http://schemas.microsoft.com/office/drawing/2014/main" val="20002"/>
                    </a:ext>
                  </a:extLst>
                </a:gridCol>
              </a:tblGrid>
              <a:tr h="693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l-PL" sz="19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l-PL" sz="1900" b="1" i="0" u="none" strike="noStrike" cap="none" normalizeH="0" baseline="0">
                          <a:ln>
                            <a:noFill/>
                          </a:ln>
                          <a:solidFill>
                            <a:srgbClr val="003399"/>
                          </a:solidFill>
                          <a:effectLst/>
                          <a:latin typeface="Arial" charset="0"/>
                          <a:cs typeface="Arial" charset="0"/>
                        </a:rPr>
                        <a:t>HIGH </a:t>
                      </a:r>
                    </a:p>
                    <a:p>
                      <a:pPr marL="0" marR="0" lvl="0" indent="0" algn="ctr" defTabSz="914400" rtl="0" eaLnBrk="1" fontAlgn="base" latinLnBrk="0" hangingPunct="1">
                        <a:lnSpc>
                          <a:spcPct val="100000"/>
                        </a:lnSpc>
                        <a:spcBef>
                          <a:spcPct val="0"/>
                        </a:spcBef>
                        <a:spcAft>
                          <a:spcPct val="0"/>
                        </a:spcAft>
                        <a:buClrTx/>
                        <a:buSzTx/>
                        <a:buFontTx/>
                        <a:buNone/>
                        <a:tabLst/>
                      </a:pPr>
                      <a:r>
                        <a:rPr kumimoji="0" lang="pl-PL" sz="1900" b="1" i="0" u="none" strike="noStrike" cap="none" normalizeH="0" baseline="0">
                          <a:ln>
                            <a:noFill/>
                          </a:ln>
                          <a:solidFill>
                            <a:srgbClr val="003399"/>
                          </a:solidFill>
                          <a:effectLst/>
                          <a:latin typeface="Arial" charset="0"/>
                          <a:cs typeface="Arial" charset="0"/>
                        </a:rPr>
                        <a:t>Relative market share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l-PL" sz="1900" b="1" i="0" u="none" strike="noStrike" cap="none" normalizeH="0" baseline="0">
                          <a:ln>
                            <a:noFill/>
                          </a:ln>
                          <a:solidFill>
                            <a:srgbClr val="003399"/>
                          </a:solidFill>
                          <a:effectLst/>
                          <a:latin typeface="Arial" charset="0"/>
                          <a:cs typeface="Arial" charset="0"/>
                        </a:rPr>
                        <a:t>LOW </a:t>
                      </a:r>
                    </a:p>
                    <a:p>
                      <a:pPr marL="0" marR="0" lvl="0" indent="0" algn="ctr" defTabSz="914400" rtl="0" eaLnBrk="1" fontAlgn="base" latinLnBrk="0" hangingPunct="1">
                        <a:lnSpc>
                          <a:spcPct val="100000"/>
                        </a:lnSpc>
                        <a:spcBef>
                          <a:spcPct val="0"/>
                        </a:spcBef>
                        <a:spcAft>
                          <a:spcPct val="0"/>
                        </a:spcAft>
                        <a:buClrTx/>
                        <a:buSzTx/>
                        <a:buFontTx/>
                        <a:buNone/>
                        <a:tabLst/>
                      </a:pPr>
                      <a:r>
                        <a:rPr kumimoji="0" lang="pl-PL" sz="1900" b="1" i="0" u="none" strike="noStrike" cap="none" normalizeH="0" baseline="0">
                          <a:ln>
                            <a:noFill/>
                          </a:ln>
                          <a:solidFill>
                            <a:srgbClr val="003399"/>
                          </a:solidFill>
                          <a:effectLst/>
                          <a:latin typeface="Arial" charset="0"/>
                          <a:cs typeface="Arial" charset="0"/>
                        </a:rPr>
                        <a:t>Relative market share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0">
                        <a:ln>
                          <a:noFill/>
                        </a:ln>
                        <a:solidFill>
                          <a:srgbClr val="003399"/>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95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900" b="1" i="0" u="none" strike="noStrike" cap="none" normalizeH="0" baseline="0">
                          <a:ln>
                            <a:noFill/>
                          </a:ln>
                          <a:solidFill>
                            <a:srgbClr val="003399"/>
                          </a:solidFill>
                          <a:effectLst/>
                          <a:latin typeface="Arial" charset="0"/>
                          <a:cs typeface="Arial" charset="0"/>
                        </a:rPr>
                        <a:t>  HIGH Market growth rate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0">
                        <a:ln>
                          <a:noFill/>
                        </a:ln>
                        <a:solidFill>
                          <a:srgbClr val="003399"/>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900" b="0" i="1"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pl-PL" sz="1900" b="0" i="1"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 typeface="Arial" charset="0"/>
                        <a:buNone/>
                        <a:tabLst/>
                      </a:pPr>
                      <a:endParaRPr kumimoji="0" lang="pl-PL" sz="1900" b="0" i="0" u="none" strike="noStrike" cap="none" normalizeH="0" baseline="0">
                        <a:ln>
                          <a:noFill/>
                        </a:ln>
                        <a:solidFill>
                          <a:schemeClr val="tx1"/>
                        </a:solidFill>
                        <a:effectLst/>
                        <a:latin typeface="Arial" charset="0"/>
                        <a:cs typeface="Arial" charset="0"/>
                      </a:endParaRPr>
                    </a:p>
                    <a:p>
                      <a:pPr marL="0" marR="0" lvl="0" indent="0" algn="l" defTabSz="914400" rtl="0" eaLnBrk="1" fontAlgn="base" latinLnBrk="0" hangingPunct="1">
                        <a:lnSpc>
                          <a:spcPct val="100000"/>
                        </a:lnSpc>
                        <a:spcBef>
                          <a:spcPct val="0"/>
                        </a:spcBef>
                        <a:spcAft>
                          <a:spcPct val="0"/>
                        </a:spcAft>
                        <a:buClrTx/>
                        <a:buSzTx/>
                        <a:buFont typeface="Arial" charset="0"/>
                        <a:buNone/>
                        <a:tabLst/>
                      </a:pPr>
                      <a:endParaRPr kumimoji="0" lang="pl-PL" sz="1900" b="0" i="1"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charset="0"/>
                        <a:buNone/>
                        <a:tabLst/>
                      </a:pPr>
                      <a:r>
                        <a:rPr kumimoji="0" lang="pl-PL" sz="1900" b="0" i="0" u="none" strike="noStrike" cap="none" normalizeH="0" baseline="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494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900" b="1" i="0" u="none" strike="noStrike" cap="none" normalizeH="0" baseline="0">
                          <a:ln>
                            <a:noFill/>
                          </a:ln>
                          <a:solidFill>
                            <a:srgbClr val="003399"/>
                          </a:solidFill>
                          <a:effectLst/>
                          <a:latin typeface="Arial" charset="0"/>
                          <a:cs typeface="Arial" charset="0"/>
                        </a:rPr>
                        <a:t>  LOW Market growth rate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pl-PL" sz="1900" b="1" i="0" u="none" strike="noStrike" cap="none" normalizeH="0" baseline="0">
                        <a:ln>
                          <a:noFill/>
                        </a:ln>
                        <a:solidFill>
                          <a:srgbClr val="003399"/>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900" b="0" i="0" u="none" strike="noStrike" cap="none" normalizeH="0" baseline="0">
                          <a:ln>
                            <a:noFill/>
                          </a:ln>
                          <a:solidFill>
                            <a:schemeClr val="tx1"/>
                          </a:solidFill>
                          <a:effectLst/>
                          <a:latin typeface="Arial" charset="0"/>
                          <a:cs typeface="Arial"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pl-PL" sz="1900" b="0" i="0" u="none" strike="noStrike" cap="none" normalizeH="0" baseline="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900" b="0" i="0" u="none" strike="noStrike" cap="none" normalizeH="0" baseline="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Gwiazda 5-ramienna 4"/>
          <p:cNvSpPr/>
          <p:nvPr/>
        </p:nvSpPr>
        <p:spPr>
          <a:xfrm>
            <a:off x="2987675" y="2276475"/>
            <a:ext cx="1296988" cy="115093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l-PL" sz="1800"/>
          </a:p>
        </p:txBody>
      </p:sp>
      <p:pic>
        <p:nvPicPr>
          <p:cNvPr id="43031" name="Picture 5"/>
          <p:cNvPicPr>
            <a:picLocks noChangeAspect="1" noChangeArrowheads="1"/>
          </p:cNvPicPr>
          <p:nvPr/>
        </p:nvPicPr>
        <p:blipFill>
          <a:blip r:embed="rId3" cstate="print"/>
          <a:srcRect/>
          <a:stretch>
            <a:fillRect/>
          </a:stretch>
        </p:blipFill>
        <p:spPr bwMode="auto">
          <a:xfrm>
            <a:off x="2843213" y="4437063"/>
            <a:ext cx="1585912" cy="936625"/>
          </a:xfrm>
          <a:prstGeom prst="rect">
            <a:avLst/>
          </a:prstGeom>
          <a:noFill/>
          <a:ln w="9525">
            <a:noFill/>
            <a:miter lim="800000"/>
            <a:headEnd/>
            <a:tailEnd/>
          </a:ln>
        </p:spPr>
      </p:pic>
      <p:pic>
        <p:nvPicPr>
          <p:cNvPr id="43032" name="Picture 6"/>
          <p:cNvPicPr>
            <a:picLocks noChangeAspect="1" noChangeArrowheads="1"/>
          </p:cNvPicPr>
          <p:nvPr/>
        </p:nvPicPr>
        <p:blipFill>
          <a:blip r:embed="rId4" cstate="print"/>
          <a:srcRect/>
          <a:stretch>
            <a:fillRect/>
          </a:stretch>
        </p:blipFill>
        <p:spPr bwMode="auto">
          <a:xfrm>
            <a:off x="6227763" y="4437063"/>
            <a:ext cx="1328737" cy="1008062"/>
          </a:xfrm>
          <a:prstGeom prst="rect">
            <a:avLst/>
          </a:prstGeom>
          <a:noFill/>
          <a:ln w="9525">
            <a:noFill/>
            <a:miter lim="800000"/>
            <a:headEnd/>
            <a:tailEnd/>
          </a:ln>
        </p:spPr>
      </p:pic>
      <p:pic>
        <p:nvPicPr>
          <p:cNvPr id="43033" name="Picture 8" descr="http://tbn3.google.com/images?q=tbn:i-RPk-vvqI-GFM:http://www.e-teatr.pl/pl/zdjecia/rozne/(150x0)znak-zapytania.jpg">
            <a:hlinkClick r:id="rId5"/>
          </p:cNvPr>
          <p:cNvPicPr>
            <a:picLocks noChangeAspect="1" noChangeArrowheads="1"/>
          </p:cNvPicPr>
          <p:nvPr/>
        </p:nvPicPr>
        <p:blipFill>
          <a:blip r:embed="rId6" cstate="print"/>
          <a:srcRect/>
          <a:stretch>
            <a:fillRect/>
          </a:stretch>
        </p:blipFill>
        <p:spPr bwMode="auto">
          <a:xfrm>
            <a:off x="6372225" y="2133600"/>
            <a:ext cx="1185863" cy="1524000"/>
          </a:xfrm>
          <a:prstGeom prst="rect">
            <a:avLst/>
          </a:prstGeom>
          <a:noFill/>
          <a:ln w="9525">
            <a:noFill/>
            <a:miter lim="800000"/>
            <a:headEnd/>
            <a:tailEnd/>
          </a:ln>
        </p:spPr>
      </p:pic>
      <p:cxnSp>
        <p:nvCxnSpPr>
          <p:cNvPr id="13" name="Łącznik prosty ze strzałką 12"/>
          <p:cNvCxnSpPr/>
          <p:nvPr/>
        </p:nvCxnSpPr>
        <p:spPr>
          <a:xfrm rot="5400000">
            <a:off x="1368425" y="4832350"/>
            <a:ext cx="5016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p:cNvCxnSpPr/>
          <p:nvPr/>
        </p:nvCxnSpPr>
        <p:spPr>
          <a:xfrm rot="5400000" flipH="1" flipV="1">
            <a:off x="1333500" y="2851150"/>
            <a:ext cx="5730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p:cNvCxnSpPr/>
          <p:nvPr/>
        </p:nvCxnSpPr>
        <p:spPr>
          <a:xfrm rot="10800000">
            <a:off x="2771775" y="908050"/>
            <a:ext cx="85725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p:cNvCxnSpPr/>
          <p:nvPr/>
        </p:nvCxnSpPr>
        <p:spPr>
          <a:xfrm>
            <a:off x="6227763" y="908050"/>
            <a:ext cx="107156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038" name="Rectangle 28"/>
          <p:cNvSpPr>
            <a:spLocks noChangeArrowheads="1"/>
          </p:cNvSpPr>
          <p:nvPr/>
        </p:nvSpPr>
        <p:spPr bwMode="auto">
          <a:xfrm>
            <a:off x="827088" y="260350"/>
            <a:ext cx="5080000" cy="579438"/>
          </a:xfrm>
          <a:prstGeom prst="rect">
            <a:avLst/>
          </a:prstGeom>
          <a:noFill/>
          <a:ln w="9525">
            <a:noFill/>
            <a:miter lim="800000"/>
            <a:headEnd/>
            <a:tailEnd/>
          </a:ln>
        </p:spPr>
        <p:txBody>
          <a:bodyPr wrap="none">
            <a:spAutoFit/>
          </a:bodyPr>
          <a:lstStyle/>
          <a:p>
            <a:r>
              <a:rPr lang="pl-PL" b="1">
                <a:solidFill>
                  <a:schemeClr val="tx2"/>
                </a:solidFill>
              </a:rPr>
              <a:t>BCG growth share matrix</a:t>
            </a:r>
          </a:p>
        </p:txBody>
      </p:sp>
      <p:sp>
        <p:nvSpPr>
          <p:cNvPr id="2" name="Symbol zastępczy numeru slajdu 1"/>
          <p:cNvSpPr>
            <a:spLocks noGrp="1"/>
          </p:cNvSpPr>
          <p:nvPr>
            <p:ph type="sldNum" sz="quarter" idx="12"/>
          </p:nvPr>
        </p:nvSpPr>
        <p:spPr/>
        <p:txBody>
          <a:bodyPr/>
          <a:lstStyle/>
          <a:p>
            <a:pPr>
              <a:defRPr/>
            </a:pPr>
            <a:fld id="{15E1CC12-8DDD-45F5-BAC5-115C2F57DB50}" type="slidenum">
              <a:rPr lang="pl-PL" altLang="en-US" smtClean="0"/>
              <a:pPr>
                <a:defRPr/>
              </a:pPr>
              <a:t>72</a:t>
            </a:fld>
            <a:endParaRPr lang="pl-PL" altLang="en-US"/>
          </a:p>
        </p:txBody>
      </p:sp>
    </p:spTree>
    <p:extLst>
      <p:ext uri="{BB962C8B-B14F-4D97-AF65-F5344CB8AC3E}">
        <p14:creationId xmlns:p14="http://schemas.microsoft.com/office/powerpoint/2010/main" val="41377945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44036" name="Rectangle 2"/>
          <p:cNvSpPr>
            <a:spLocks noGrp="1" noChangeArrowheads="1"/>
          </p:cNvSpPr>
          <p:nvPr>
            <p:ph type="title"/>
          </p:nvPr>
        </p:nvSpPr>
        <p:spPr/>
        <p:txBody>
          <a:bodyPr/>
          <a:lstStyle/>
          <a:p>
            <a:pPr eaLnBrk="1" hangingPunct="1"/>
            <a:r>
              <a:rPr lang="pl-PL" sz="4000" b="1">
                <a:solidFill>
                  <a:schemeClr val="tx1"/>
                </a:solidFill>
                <a:latin typeface="+mn-lt"/>
              </a:rPr>
              <a:t>BCG growth share matrix</a:t>
            </a:r>
          </a:p>
        </p:txBody>
      </p:sp>
      <p:sp>
        <p:nvSpPr>
          <p:cNvPr id="44037" name="Rectangle 3"/>
          <p:cNvSpPr>
            <a:spLocks noGrp="1" noChangeArrowheads="1"/>
          </p:cNvSpPr>
          <p:nvPr>
            <p:ph type="body" idx="1"/>
          </p:nvPr>
        </p:nvSpPr>
        <p:spPr/>
        <p:txBody>
          <a:bodyPr/>
          <a:lstStyle/>
          <a:p>
            <a:pPr eaLnBrk="1" hangingPunct="1">
              <a:lnSpc>
                <a:spcPct val="80000"/>
              </a:lnSpc>
              <a:buFont typeface="Wingdings" pitchFamily="2" charset="2"/>
              <a:buNone/>
            </a:pPr>
            <a:r>
              <a:rPr lang="pl-PL" sz="2600" dirty="0">
                <a:solidFill>
                  <a:schemeClr val="tx1"/>
                </a:solidFill>
                <a:latin typeface="+mn-lt"/>
              </a:rPr>
              <a:t>1. </a:t>
            </a:r>
            <a:r>
              <a:rPr lang="en-US" sz="2600" b="1" dirty="0">
                <a:solidFill>
                  <a:schemeClr val="tx1"/>
                </a:solidFill>
                <a:latin typeface="+mn-lt"/>
              </a:rPr>
              <a:t>Stars </a:t>
            </a:r>
            <a:endParaRPr lang="pl-PL" sz="2600" b="1" dirty="0">
              <a:solidFill>
                <a:schemeClr val="tx1"/>
              </a:solidFill>
              <a:latin typeface="+mn-lt"/>
            </a:endParaRPr>
          </a:p>
          <a:p>
            <a:pPr eaLnBrk="1" hangingPunct="1">
              <a:lnSpc>
                <a:spcPct val="80000"/>
              </a:lnSpc>
              <a:buFont typeface="Wingdings" pitchFamily="2" charset="2"/>
              <a:buNone/>
            </a:pPr>
            <a:r>
              <a:rPr lang="pl-PL" sz="2600" dirty="0">
                <a:solidFill>
                  <a:schemeClr val="tx1"/>
                </a:solidFill>
                <a:latin typeface="+mn-lt"/>
              </a:rPr>
              <a:t>    H</a:t>
            </a:r>
            <a:r>
              <a:rPr lang="en-US" sz="2600" dirty="0" err="1">
                <a:solidFill>
                  <a:schemeClr val="tx1"/>
                </a:solidFill>
                <a:latin typeface="+mn-lt"/>
              </a:rPr>
              <a:t>igh</a:t>
            </a:r>
            <a:r>
              <a:rPr lang="en-US" sz="2600" dirty="0">
                <a:solidFill>
                  <a:schemeClr val="tx1"/>
                </a:solidFill>
                <a:latin typeface="+mn-lt"/>
              </a:rPr>
              <a:t>-growth, high-share businesses or products. They often</a:t>
            </a:r>
            <a:r>
              <a:rPr lang="pl-PL" sz="2600" dirty="0">
                <a:solidFill>
                  <a:schemeClr val="tx1"/>
                </a:solidFill>
                <a:latin typeface="+mn-lt"/>
              </a:rPr>
              <a:t> </a:t>
            </a:r>
            <a:r>
              <a:rPr lang="en-US" sz="2600" dirty="0">
                <a:solidFill>
                  <a:schemeClr val="tx1"/>
                </a:solidFill>
                <a:latin typeface="+mn-lt"/>
              </a:rPr>
              <a:t>need heavy investment to finance their rapid growth. Eventually their</a:t>
            </a:r>
            <a:r>
              <a:rPr lang="pl-PL" sz="2600" dirty="0">
                <a:solidFill>
                  <a:schemeClr val="tx1"/>
                </a:solidFill>
                <a:latin typeface="+mn-lt"/>
              </a:rPr>
              <a:t> </a:t>
            </a:r>
            <a:r>
              <a:rPr lang="en-US" sz="2600" dirty="0">
                <a:solidFill>
                  <a:schemeClr val="tx1"/>
                </a:solidFill>
                <a:latin typeface="+mn-lt"/>
              </a:rPr>
              <a:t>growth will slow down, and they will turn into cash cows</a:t>
            </a:r>
            <a:r>
              <a:rPr lang="pl-PL" sz="2600" dirty="0">
                <a:solidFill>
                  <a:schemeClr val="tx1"/>
                </a:solidFill>
                <a:latin typeface="+mn-lt"/>
              </a:rPr>
              <a:t>.</a:t>
            </a:r>
            <a:endParaRPr lang="en-US" sz="2600" dirty="0">
              <a:solidFill>
                <a:schemeClr val="tx1"/>
              </a:solidFill>
              <a:latin typeface="+mn-lt"/>
            </a:endParaRPr>
          </a:p>
          <a:p>
            <a:pPr eaLnBrk="1" hangingPunct="1">
              <a:lnSpc>
                <a:spcPct val="80000"/>
              </a:lnSpc>
              <a:buFont typeface="Wingdings" pitchFamily="2" charset="2"/>
              <a:buNone/>
            </a:pPr>
            <a:endParaRPr lang="en-US" sz="2600" dirty="0">
              <a:solidFill>
                <a:schemeClr val="tx1"/>
              </a:solidFill>
              <a:latin typeface="+mn-lt"/>
            </a:endParaRPr>
          </a:p>
          <a:p>
            <a:pPr eaLnBrk="1" hangingPunct="1">
              <a:lnSpc>
                <a:spcPct val="80000"/>
              </a:lnSpc>
              <a:buFont typeface="Wingdings" pitchFamily="2" charset="2"/>
              <a:buNone/>
            </a:pPr>
            <a:r>
              <a:rPr lang="en-US" sz="2600" dirty="0">
                <a:solidFill>
                  <a:schemeClr val="tx1"/>
                </a:solidFill>
                <a:latin typeface="+mn-lt"/>
              </a:rPr>
              <a:t>2. </a:t>
            </a:r>
            <a:r>
              <a:rPr lang="en-US" sz="2600" b="1" dirty="0">
                <a:solidFill>
                  <a:schemeClr val="tx1"/>
                </a:solidFill>
                <a:latin typeface="+mn-lt"/>
              </a:rPr>
              <a:t>Cash </a:t>
            </a:r>
            <a:r>
              <a:rPr lang="pl-PL" sz="2600" b="1" dirty="0">
                <a:solidFill>
                  <a:schemeClr val="tx1"/>
                </a:solidFill>
                <a:latin typeface="+mn-lt"/>
              </a:rPr>
              <a:t>c</a:t>
            </a:r>
            <a:r>
              <a:rPr lang="en-US" sz="2600" b="1" dirty="0" err="1">
                <a:solidFill>
                  <a:schemeClr val="tx1"/>
                </a:solidFill>
                <a:latin typeface="+mn-lt"/>
              </a:rPr>
              <a:t>ows</a:t>
            </a:r>
            <a:endParaRPr lang="pl-PL" sz="2600" b="1" dirty="0">
              <a:solidFill>
                <a:schemeClr val="tx1"/>
              </a:solidFill>
              <a:latin typeface="+mn-lt"/>
            </a:endParaRPr>
          </a:p>
          <a:p>
            <a:pPr eaLnBrk="1" hangingPunct="1">
              <a:lnSpc>
                <a:spcPct val="80000"/>
              </a:lnSpc>
              <a:buFont typeface="Wingdings" pitchFamily="2" charset="2"/>
              <a:buNone/>
            </a:pPr>
            <a:r>
              <a:rPr lang="pl-PL" sz="2600" dirty="0">
                <a:solidFill>
                  <a:schemeClr val="tx1"/>
                </a:solidFill>
                <a:latin typeface="+mn-lt"/>
              </a:rPr>
              <a:t>  </a:t>
            </a:r>
            <a:r>
              <a:rPr lang="en-US" sz="2600" dirty="0">
                <a:solidFill>
                  <a:schemeClr val="tx1"/>
                </a:solidFill>
                <a:latin typeface="+mn-lt"/>
              </a:rPr>
              <a:t> </a:t>
            </a:r>
            <a:r>
              <a:rPr lang="pl-PL" sz="2600" dirty="0">
                <a:solidFill>
                  <a:schemeClr val="tx1"/>
                </a:solidFill>
                <a:latin typeface="+mn-lt"/>
              </a:rPr>
              <a:t>L</a:t>
            </a:r>
            <a:r>
              <a:rPr lang="en-US" sz="2600" dirty="0" err="1">
                <a:solidFill>
                  <a:schemeClr val="tx1"/>
                </a:solidFill>
                <a:latin typeface="+mn-lt"/>
              </a:rPr>
              <a:t>ow</a:t>
            </a:r>
            <a:r>
              <a:rPr lang="en-US" sz="2600" dirty="0">
                <a:solidFill>
                  <a:schemeClr val="tx1"/>
                </a:solidFill>
                <a:latin typeface="+mn-lt"/>
              </a:rPr>
              <a:t>-growth, high-share businesses or products.</a:t>
            </a:r>
          </a:p>
          <a:p>
            <a:pPr eaLnBrk="1" hangingPunct="1">
              <a:lnSpc>
                <a:spcPct val="80000"/>
              </a:lnSpc>
              <a:buFont typeface="Wingdings" pitchFamily="2" charset="2"/>
              <a:buNone/>
            </a:pPr>
            <a:r>
              <a:rPr lang="pl-PL" sz="2600" dirty="0">
                <a:solidFill>
                  <a:schemeClr val="tx1"/>
                </a:solidFill>
                <a:latin typeface="+mn-lt"/>
              </a:rPr>
              <a:t>   E</a:t>
            </a:r>
            <a:r>
              <a:rPr lang="en-US" sz="2600" dirty="0" err="1">
                <a:solidFill>
                  <a:schemeClr val="tx1"/>
                </a:solidFill>
                <a:latin typeface="+mn-lt"/>
              </a:rPr>
              <a:t>stablished</a:t>
            </a:r>
            <a:r>
              <a:rPr lang="en-US" sz="2600" dirty="0">
                <a:solidFill>
                  <a:schemeClr val="tx1"/>
                </a:solidFill>
                <a:latin typeface="+mn-lt"/>
              </a:rPr>
              <a:t> and successful SBUs </a:t>
            </a:r>
            <a:r>
              <a:rPr lang="pl-PL" sz="2600" dirty="0" err="1">
                <a:solidFill>
                  <a:schemeClr val="tx1"/>
                </a:solidFill>
                <a:latin typeface="+mn-lt"/>
              </a:rPr>
              <a:t>that</a:t>
            </a:r>
            <a:r>
              <a:rPr lang="pl-PL" sz="2600" dirty="0">
                <a:solidFill>
                  <a:schemeClr val="tx1"/>
                </a:solidFill>
                <a:latin typeface="+mn-lt"/>
              </a:rPr>
              <a:t> </a:t>
            </a:r>
            <a:r>
              <a:rPr lang="en-US" sz="2600" dirty="0">
                <a:solidFill>
                  <a:schemeClr val="tx1"/>
                </a:solidFill>
                <a:latin typeface="+mn-lt"/>
              </a:rPr>
              <a:t>need less investment to hold their</a:t>
            </a:r>
            <a:r>
              <a:rPr lang="pl-PL" sz="2600" dirty="0">
                <a:solidFill>
                  <a:schemeClr val="tx1"/>
                </a:solidFill>
                <a:latin typeface="+mn-lt"/>
              </a:rPr>
              <a:t> </a:t>
            </a:r>
            <a:r>
              <a:rPr lang="en-US" sz="2600" dirty="0">
                <a:solidFill>
                  <a:schemeClr val="tx1"/>
                </a:solidFill>
                <a:latin typeface="+mn-lt"/>
              </a:rPr>
              <a:t>market share. Thus they produce cash that the company uses to pay its bills</a:t>
            </a:r>
          </a:p>
          <a:p>
            <a:pPr eaLnBrk="1" hangingPunct="1">
              <a:lnSpc>
                <a:spcPct val="80000"/>
              </a:lnSpc>
              <a:buFont typeface="Wingdings" pitchFamily="2" charset="2"/>
              <a:buNone/>
            </a:pPr>
            <a:r>
              <a:rPr lang="pl-PL" sz="2600" dirty="0">
                <a:solidFill>
                  <a:schemeClr val="tx1"/>
                </a:solidFill>
                <a:latin typeface="+mn-lt"/>
              </a:rPr>
              <a:t>   </a:t>
            </a:r>
            <a:r>
              <a:rPr lang="en-US" sz="2600" dirty="0">
                <a:solidFill>
                  <a:schemeClr val="tx1"/>
                </a:solidFill>
                <a:latin typeface="+mn-lt"/>
              </a:rPr>
              <a:t>and to support other SBUs that need investment.</a:t>
            </a:r>
            <a:endParaRPr lang="pl-PL" sz="2600" dirty="0">
              <a:solidFill>
                <a:schemeClr val="tx1"/>
              </a:solidFill>
              <a:latin typeface="+mn-lt"/>
            </a:endParaRP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73</a:t>
            </a:fld>
            <a:endParaRPr lang="pl-PL" altLang="en-US"/>
          </a:p>
        </p:txBody>
      </p:sp>
    </p:spTree>
    <p:extLst>
      <p:ext uri="{BB962C8B-B14F-4D97-AF65-F5344CB8AC3E}">
        <p14:creationId xmlns:p14="http://schemas.microsoft.com/office/powerpoint/2010/main" val="25645488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45060" name="Rectangle 2"/>
          <p:cNvSpPr>
            <a:spLocks noGrp="1" noChangeArrowheads="1"/>
          </p:cNvSpPr>
          <p:nvPr>
            <p:ph type="title"/>
          </p:nvPr>
        </p:nvSpPr>
        <p:spPr/>
        <p:txBody>
          <a:bodyPr/>
          <a:lstStyle/>
          <a:p>
            <a:pPr eaLnBrk="1" hangingPunct="1"/>
            <a:r>
              <a:rPr lang="pl-PL" sz="4000" b="1">
                <a:solidFill>
                  <a:schemeClr val="tx1"/>
                </a:solidFill>
                <a:latin typeface="+mn-lt"/>
              </a:rPr>
              <a:t>BCG growth share matrix</a:t>
            </a:r>
          </a:p>
        </p:txBody>
      </p:sp>
      <p:sp>
        <p:nvSpPr>
          <p:cNvPr id="45061" name="Rectangle 3"/>
          <p:cNvSpPr>
            <a:spLocks noGrp="1" noChangeArrowheads="1"/>
          </p:cNvSpPr>
          <p:nvPr>
            <p:ph type="body" idx="1"/>
          </p:nvPr>
        </p:nvSpPr>
        <p:spPr/>
        <p:txBody>
          <a:bodyPr/>
          <a:lstStyle/>
          <a:p>
            <a:pPr eaLnBrk="1" hangingPunct="1">
              <a:buFont typeface="Wingdings" pitchFamily="2" charset="2"/>
              <a:buNone/>
            </a:pPr>
            <a:r>
              <a:rPr lang="pl-PL">
                <a:solidFill>
                  <a:schemeClr val="tx1"/>
                </a:solidFill>
                <a:latin typeface="+mn-lt"/>
              </a:rPr>
              <a:t>3. </a:t>
            </a:r>
            <a:r>
              <a:rPr lang="en-US" b="1">
                <a:solidFill>
                  <a:schemeClr val="tx1"/>
                </a:solidFill>
                <a:latin typeface="+mn-lt"/>
              </a:rPr>
              <a:t>Question marks </a:t>
            </a:r>
            <a:endParaRPr lang="pl-PL" b="1">
              <a:solidFill>
                <a:schemeClr val="tx1"/>
              </a:solidFill>
              <a:latin typeface="+mn-lt"/>
            </a:endParaRPr>
          </a:p>
          <a:p>
            <a:pPr eaLnBrk="1" hangingPunct="1">
              <a:buFont typeface="Wingdings" pitchFamily="2" charset="2"/>
              <a:buNone/>
            </a:pPr>
            <a:r>
              <a:rPr lang="pl-PL">
                <a:solidFill>
                  <a:schemeClr val="tx1"/>
                </a:solidFill>
                <a:latin typeface="+mn-lt"/>
              </a:rPr>
              <a:t>   L</a:t>
            </a:r>
            <a:r>
              <a:rPr lang="en-US">
                <a:solidFill>
                  <a:schemeClr val="tx1"/>
                </a:solidFill>
                <a:latin typeface="+mn-lt"/>
              </a:rPr>
              <a:t>ow-share business unit</a:t>
            </a:r>
            <a:r>
              <a:rPr lang="pl-PL">
                <a:solidFill>
                  <a:schemeClr val="tx1"/>
                </a:solidFill>
                <a:latin typeface="+mn-lt"/>
              </a:rPr>
              <a:t>s</a:t>
            </a:r>
            <a:r>
              <a:rPr lang="en-US">
                <a:solidFill>
                  <a:schemeClr val="tx1"/>
                </a:solidFill>
                <a:latin typeface="+mn-lt"/>
              </a:rPr>
              <a:t> in high-growth markets. They require cash to hold their share, let alone increase it.</a:t>
            </a:r>
            <a:endParaRPr lang="pl-PL">
              <a:solidFill>
                <a:schemeClr val="tx1"/>
              </a:solidFill>
              <a:latin typeface="+mn-lt"/>
            </a:endParaRPr>
          </a:p>
          <a:p>
            <a:pPr eaLnBrk="1" hangingPunct="1">
              <a:buFont typeface="Wingdings" pitchFamily="2" charset="2"/>
              <a:buNone/>
            </a:pPr>
            <a:r>
              <a:rPr lang="pl-PL">
                <a:solidFill>
                  <a:schemeClr val="tx1"/>
                </a:solidFill>
                <a:latin typeface="+mn-lt"/>
              </a:rPr>
              <a:t>4. </a:t>
            </a:r>
            <a:r>
              <a:rPr lang="en-US" b="1">
                <a:solidFill>
                  <a:schemeClr val="tx1"/>
                </a:solidFill>
                <a:latin typeface="+mn-lt"/>
              </a:rPr>
              <a:t>Dogs </a:t>
            </a:r>
            <a:endParaRPr lang="pl-PL" b="1">
              <a:solidFill>
                <a:schemeClr val="tx1"/>
              </a:solidFill>
              <a:latin typeface="+mn-lt"/>
            </a:endParaRPr>
          </a:p>
          <a:p>
            <a:pPr eaLnBrk="1" hangingPunct="1">
              <a:buFont typeface="Wingdings" pitchFamily="2" charset="2"/>
              <a:buNone/>
            </a:pPr>
            <a:r>
              <a:rPr lang="pl-PL">
                <a:solidFill>
                  <a:schemeClr val="tx1"/>
                </a:solidFill>
                <a:latin typeface="+mn-lt"/>
              </a:rPr>
              <a:t>   L</a:t>
            </a:r>
            <a:r>
              <a:rPr lang="en-US">
                <a:solidFill>
                  <a:schemeClr val="tx1"/>
                </a:solidFill>
                <a:latin typeface="+mn-lt"/>
              </a:rPr>
              <a:t>ow-growth, low-share businesses and products. They may</a:t>
            </a:r>
            <a:r>
              <a:rPr lang="pl-PL">
                <a:solidFill>
                  <a:schemeClr val="tx1"/>
                </a:solidFill>
                <a:latin typeface="+mn-lt"/>
              </a:rPr>
              <a:t> </a:t>
            </a:r>
            <a:r>
              <a:rPr lang="en-US">
                <a:solidFill>
                  <a:schemeClr val="tx1"/>
                </a:solidFill>
                <a:latin typeface="+mn-lt"/>
              </a:rPr>
              <a:t>generate enough cash to maintain themselves, but do not promise to be</a:t>
            </a:r>
            <a:r>
              <a:rPr lang="pl-PL">
                <a:solidFill>
                  <a:schemeClr val="tx1"/>
                </a:solidFill>
                <a:latin typeface="+mn-lt"/>
              </a:rPr>
              <a:t> </a:t>
            </a:r>
            <a:r>
              <a:rPr lang="en-US">
                <a:solidFill>
                  <a:schemeClr val="tx1"/>
                </a:solidFill>
                <a:latin typeface="+mn-lt"/>
              </a:rPr>
              <a:t>large sources of cash.</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74</a:t>
            </a:fld>
            <a:endParaRPr lang="pl-PL" altLang="en-US"/>
          </a:p>
        </p:txBody>
      </p:sp>
    </p:spTree>
    <p:extLst>
      <p:ext uri="{BB962C8B-B14F-4D97-AF65-F5344CB8AC3E}">
        <p14:creationId xmlns:p14="http://schemas.microsoft.com/office/powerpoint/2010/main" val="1332186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ymbol zastępczy stopki 4"/>
          <p:cNvSpPr>
            <a:spLocks noGrp="1"/>
          </p:cNvSpPr>
          <p:nvPr>
            <p:ph type="ftr" sz="quarter" idx="11"/>
          </p:nvPr>
        </p:nvSpPr>
        <p:spPr/>
        <p:txBody>
          <a:bodyPr/>
          <a:lstStyle/>
          <a:p>
            <a:pPr>
              <a:defRPr/>
            </a:pPr>
            <a:r>
              <a:rPr lang="pl-PL" altLang="en-US"/>
              <a:t>PJIIT </a:t>
            </a:r>
          </a:p>
        </p:txBody>
      </p:sp>
      <p:sp>
        <p:nvSpPr>
          <p:cNvPr id="46084" name="Rectangle 2"/>
          <p:cNvSpPr>
            <a:spLocks noGrp="1" noChangeArrowheads="1"/>
          </p:cNvSpPr>
          <p:nvPr>
            <p:ph type="title"/>
          </p:nvPr>
        </p:nvSpPr>
        <p:spPr/>
        <p:txBody>
          <a:bodyPr/>
          <a:lstStyle/>
          <a:p>
            <a:pPr eaLnBrk="1" hangingPunct="1"/>
            <a:r>
              <a:rPr lang="pl-PL" sz="4000" b="1">
                <a:solidFill>
                  <a:schemeClr val="tx1"/>
                </a:solidFill>
                <a:latin typeface="+mn-lt"/>
              </a:rPr>
              <a:t>BCG growth share matrix</a:t>
            </a:r>
          </a:p>
        </p:txBody>
      </p:sp>
      <p:sp>
        <p:nvSpPr>
          <p:cNvPr id="46085" name="Rectangle 3"/>
          <p:cNvSpPr>
            <a:spLocks noGrp="1" noChangeArrowheads="1"/>
          </p:cNvSpPr>
          <p:nvPr>
            <p:ph type="body" idx="1"/>
          </p:nvPr>
        </p:nvSpPr>
        <p:spPr/>
        <p:txBody>
          <a:bodyPr/>
          <a:lstStyle/>
          <a:p>
            <a:pPr marL="571500" indent="-571500" eaLnBrk="1" hangingPunct="1">
              <a:buFont typeface="Wingdings" pitchFamily="2" charset="2"/>
              <a:buNone/>
            </a:pPr>
            <a:r>
              <a:rPr lang="en-US">
                <a:solidFill>
                  <a:schemeClr val="tx1"/>
                </a:solidFill>
                <a:latin typeface="+mn-lt"/>
              </a:rPr>
              <a:t>Each</a:t>
            </a:r>
            <a:r>
              <a:rPr lang="pl-PL">
                <a:solidFill>
                  <a:schemeClr val="tx1"/>
                </a:solidFill>
                <a:latin typeface="+mn-lt"/>
              </a:rPr>
              <a:t> </a:t>
            </a:r>
            <a:r>
              <a:rPr lang="en-US">
                <a:solidFill>
                  <a:schemeClr val="tx1"/>
                </a:solidFill>
                <a:latin typeface="+mn-lt"/>
              </a:rPr>
              <a:t>SBU has a life cycle</a:t>
            </a:r>
            <a:endParaRPr lang="pl-PL">
              <a:solidFill>
                <a:schemeClr val="tx1"/>
              </a:solidFill>
              <a:latin typeface="+mn-lt"/>
            </a:endParaRPr>
          </a:p>
          <a:p>
            <a:pPr marL="571500" indent="-571500" eaLnBrk="1" hangingPunct="1">
              <a:buFont typeface="Wingdings" pitchFamily="2" charset="2"/>
              <a:buNone/>
            </a:pPr>
            <a:r>
              <a:rPr lang="pl-PL">
                <a:solidFill>
                  <a:schemeClr val="tx1"/>
                </a:solidFill>
                <a:latin typeface="+mn-lt"/>
              </a:rPr>
              <a:t>An example: A new product…</a:t>
            </a:r>
          </a:p>
          <a:p>
            <a:pPr marL="571500" indent="-571500" eaLnBrk="1" hangingPunct="1">
              <a:buFont typeface="Wingdings" pitchFamily="2" charset="2"/>
              <a:buAutoNum type="arabicPeriod"/>
            </a:pPr>
            <a:r>
              <a:rPr lang="pl-PL">
                <a:solidFill>
                  <a:schemeClr val="tx1"/>
                </a:solidFill>
                <a:latin typeface="+mn-lt"/>
              </a:rPr>
              <a:t>The beginning </a:t>
            </a:r>
          </a:p>
          <a:p>
            <a:pPr marL="571500" indent="-571500" eaLnBrk="1" hangingPunct="1">
              <a:buFont typeface="Wingdings" pitchFamily="2" charset="2"/>
              <a:buAutoNum type="arabicPeriod"/>
            </a:pPr>
            <a:r>
              <a:rPr lang="pl-PL">
                <a:solidFill>
                  <a:schemeClr val="tx1"/>
                </a:solidFill>
                <a:latin typeface="+mn-lt"/>
              </a:rPr>
              <a:t>The success </a:t>
            </a:r>
            <a:r>
              <a:rPr lang="pl-PL">
                <a:solidFill>
                  <a:schemeClr val="tx1"/>
                </a:solidFill>
                <a:latin typeface="+mn-lt"/>
                <a:sym typeface="Wingdings" pitchFamily="2" charset="2"/>
              </a:rPr>
              <a:t> </a:t>
            </a:r>
          </a:p>
          <a:p>
            <a:pPr marL="571500" indent="-571500" eaLnBrk="1" hangingPunct="1">
              <a:buFont typeface="Wingdings" pitchFamily="2" charset="2"/>
              <a:buAutoNum type="arabicPeriod"/>
            </a:pPr>
            <a:r>
              <a:rPr lang="pl-PL">
                <a:solidFill>
                  <a:schemeClr val="tx1"/>
                </a:solidFill>
                <a:latin typeface="+mn-lt"/>
                <a:sym typeface="Wingdings" pitchFamily="2" charset="2"/>
              </a:rPr>
              <a:t>Market growth falls: </a:t>
            </a:r>
          </a:p>
          <a:p>
            <a:pPr marL="571500" indent="-571500" eaLnBrk="1" hangingPunct="1">
              <a:buFont typeface="Wingdings" pitchFamily="2" charset="2"/>
              <a:buAutoNum type="arabicPeriod"/>
            </a:pPr>
            <a:r>
              <a:rPr lang="pl-PL">
                <a:solidFill>
                  <a:schemeClr val="tx1"/>
                </a:solidFill>
                <a:latin typeface="+mn-lt"/>
                <a:sym typeface="Wingdings" pitchFamily="2" charset="2"/>
              </a:rPr>
              <a:t>The end  </a:t>
            </a:r>
          </a:p>
          <a:p>
            <a:pPr marL="571500" indent="-571500" eaLnBrk="1" hangingPunct="1">
              <a:buFont typeface="Wingdings" pitchFamily="2" charset="2"/>
              <a:buAutoNum type="arabicPeriod"/>
            </a:pPr>
            <a:r>
              <a:rPr lang="pl-PL">
                <a:solidFill>
                  <a:schemeClr val="tx1"/>
                </a:solidFill>
                <a:latin typeface="+mn-lt"/>
              </a:rPr>
              <a:t>And…. A new product….</a:t>
            </a:r>
          </a:p>
        </p:txBody>
      </p:sp>
      <p:pic>
        <p:nvPicPr>
          <p:cNvPr id="46086" name="Picture 4"/>
          <p:cNvPicPr>
            <a:picLocks noChangeAspect="1" noChangeArrowheads="1"/>
          </p:cNvPicPr>
          <p:nvPr/>
        </p:nvPicPr>
        <p:blipFill>
          <a:blip r:embed="rId3" cstate="print"/>
          <a:srcRect/>
          <a:stretch>
            <a:fillRect/>
          </a:stretch>
        </p:blipFill>
        <p:spPr bwMode="auto">
          <a:xfrm>
            <a:off x="3635375" y="2852738"/>
            <a:ext cx="304800" cy="276225"/>
          </a:xfrm>
          <a:prstGeom prst="rect">
            <a:avLst/>
          </a:prstGeom>
          <a:noFill/>
          <a:ln w="9525">
            <a:noFill/>
            <a:miter lim="800000"/>
            <a:headEnd/>
            <a:tailEnd/>
          </a:ln>
        </p:spPr>
      </p:pic>
      <p:pic>
        <p:nvPicPr>
          <p:cNvPr id="46087" name="Picture 5"/>
          <p:cNvPicPr>
            <a:picLocks noChangeAspect="1" noChangeArrowheads="1"/>
          </p:cNvPicPr>
          <p:nvPr/>
        </p:nvPicPr>
        <p:blipFill>
          <a:blip r:embed="rId4" cstate="print"/>
          <a:srcRect/>
          <a:stretch>
            <a:fillRect/>
          </a:stretch>
        </p:blipFill>
        <p:spPr bwMode="auto">
          <a:xfrm>
            <a:off x="3779838" y="3429000"/>
            <a:ext cx="476250" cy="285750"/>
          </a:xfrm>
          <a:prstGeom prst="rect">
            <a:avLst/>
          </a:prstGeom>
          <a:noFill/>
          <a:ln w="9525">
            <a:noFill/>
            <a:miter lim="800000"/>
            <a:headEnd/>
            <a:tailEnd/>
          </a:ln>
        </p:spPr>
      </p:pic>
      <p:pic>
        <p:nvPicPr>
          <p:cNvPr id="46088" name="Picture 6"/>
          <p:cNvPicPr>
            <a:picLocks noChangeAspect="1" noChangeArrowheads="1"/>
          </p:cNvPicPr>
          <p:nvPr/>
        </p:nvPicPr>
        <p:blipFill>
          <a:blip r:embed="rId5" cstate="print"/>
          <a:srcRect/>
          <a:stretch>
            <a:fillRect/>
          </a:stretch>
        </p:blipFill>
        <p:spPr bwMode="auto">
          <a:xfrm>
            <a:off x="4572000" y="3933825"/>
            <a:ext cx="685800" cy="333375"/>
          </a:xfrm>
          <a:prstGeom prst="rect">
            <a:avLst/>
          </a:prstGeom>
          <a:noFill/>
          <a:ln w="9525">
            <a:noFill/>
            <a:miter lim="800000"/>
            <a:headEnd/>
            <a:tailEnd/>
          </a:ln>
        </p:spPr>
      </p:pic>
      <p:pic>
        <p:nvPicPr>
          <p:cNvPr id="46089" name="Picture 7"/>
          <p:cNvPicPr>
            <a:picLocks noChangeAspect="1" noChangeArrowheads="1"/>
          </p:cNvPicPr>
          <p:nvPr/>
        </p:nvPicPr>
        <p:blipFill>
          <a:blip r:embed="rId6" cstate="print"/>
          <a:srcRect/>
          <a:stretch>
            <a:fillRect/>
          </a:stretch>
        </p:blipFill>
        <p:spPr bwMode="auto">
          <a:xfrm>
            <a:off x="3348038" y="4437063"/>
            <a:ext cx="695325" cy="381000"/>
          </a:xfrm>
          <a:prstGeom prst="rect">
            <a:avLst/>
          </a:prstGeom>
          <a:noFill/>
          <a:ln w="9525">
            <a:noFill/>
            <a:miter lim="800000"/>
            <a:headEnd/>
            <a:tailEnd/>
          </a:ln>
        </p:spPr>
      </p:pic>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75</a:t>
            </a:fld>
            <a:endParaRPr lang="pl-PL" altLang="en-US"/>
          </a:p>
        </p:txBody>
      </p:sp>
    </p:spTree>
    <p:extLst>
      <p:ext uri="{BB962C8B-B14F-4D97-AF65-F5344CB8AC3E}">
        <p14:creationId xmlns:p14="http://schemas.microsoft.com/office/powerpoint/2010/main" val="4275453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1800" dirty="0" err="1">
                <a:solidFill>
                  <a:schemeClr val="tx1"/>
                </a:solidFill>
                <a:latin typeface="+mn-lt"/>
              </a:rPr>
              <a:t>Where</a:t>
            </a:r>
            <a:r>
              <a:rPr lang="pl-PL" sz="1800" dirty="0">
                <a:solidFill>
                  <a:schemeClr val="tx1"/>
                </a:solidFill>
                <a:latin typeface="+mn-lt"/>
              </a:rPr>
              <a:t> </a:t>
            </a:r>
            <a:r>
              <a:rPr lang="pl-PL" sz="1800" dirty="0" err="1">
                <a:solidFill>
                  <a:schemeClr val="tx1"/>
                </a:solidFill>
                <a:latin typeface="+mn-lt"/>
              </a:rPr>
              <a:t>would</a:t>
            </a:r>
            <a:r>
              <a:rPr lang="pl-PL" sz="1800" dirty="0">
                <a:solidFill>
                  <a:schemeClr val="tx1"/>
                </a:solidFill>
                <a:latin typeface="+mn-lt"/>
              </a:rPr>
              <a:t> </a:t>
            </a:r>
            <a:r>
              <a:rPr lang="pl-PL" sz="1800" dirty="0" err="1">
                <a:solidFill>
                  <a:schemeClr val="tx1"/>
                </a:solidFill>
                <a:latin typeface="+mn-lt"/>
              </a:rPr>
              <a:t>you</a:t>
            </a:r>
            <a:r>
              <a:rPr lang="pl-PL" sz="1800" dirty="0">
                <a:solidFill>
                  <a:schemeClr val="tx1"/>
                </a:solidFill>
                <a:latin typeface="+mn-lt"/>
              </a:rPr>
              <a:t> </a:t>
            </a:r>
            <a:r>
              <a:rPr lang="pl-PL" sz="1800" dirty="0" err="1">
                <a:solidFill>
                  <a:schemeClr val="tx1"/>
                </a:solidFill>
                <a:latin typeface="+mn-lt"/>
              </a:rPr>
              <a:t>put</a:t>
            </a:r>
            <a:r>
              <a:rPr lang="pl-PL" sz="1800" dirty="0">
                <a:solidFill>
                  <a:schemeClr val="tx1"/>
                </a:solidFill>
                <a:latin typeface="+mn-lt"/>
              </a:rPr>
              <a:t> the </a:t>
            </a:r>
            <a:r>
              <a:rPr lang="pl-PL" sz="1800" dirty="0" err="1">
                <a:solidFill>
                  <a:schemeClr val="tx1"/>
                </a:solidFill>
                <a:latin typeface="+mn-lt"/>
              </a:rPr>
              <a:t>following</a:t>
            </a:r>
            <a:r>
              <a:rPr lang="pl-PL" sz="1800" dirty="0">
                <a:solidFill>
                  <a:schemeClr val="tx1"/>
                </a:solidFill>
                <a:latin typeface="+mn-lt"/>
              </a:rPr>
              <a:t> products in the BCG matrix?</a:t>
            </a:r>
            <a:r>
              <a:rPr lang="pl-PL" dirty="0">
                <a:solidFill>
                  <a:schemeClr val="tx1"/>
                </a:solidFill>
                <a:latin typeface="+mn-lt"/>
              </a:rPr>
              <a:t>	</a:t>
            </a:r>
          </a:p>
        </p:txBody>
      </p:sp>
      <p:sp>
        <p:nvSpPr>
          <p:cNvPr id="3" name="Symbol zastępczy zawartości 2"/>
          <p:cNvSpPr>
            <a:spLocks noGrp="1"/>
          </p:cNvSpPr>
          <p:nvPr>
            <p:ph idx="1"/>
          </p:nvPr>
        </p:nvSpPr>
        <p:spPr/>
        <p:txBody>
          <a:bodyPr/>
          <a:lstStyle/>
          <a:p>
            <a:r>
              <a:rPr lang="pl-PL" sz="2000" dirty="0">
                <a:solidFill>
                  <a:schemeClr val="tx1"/>
                </a:solidFill>
                <a:latin typeface="+mn-lt"/>
              </a:rPr>
              <a:t>Draw a BCG matrix and place the products from the coca-cola </a:t>
            </a:r>
            <a:r>
              <a:rPr lang="pl-PL" sz="2000" dirty="0" err="1">
                <a:solidFill>
                  <a:schemeClr val="tx1"/>
                </a:solidFill>
                <a:latin typeface="+mn-lt"/>
              </a:rPr>
              <a:t>company</a:t>
            </a:r>
            <a:r>
              <a:rPr lang="pl-PL" sz="2000" dirty="0">
                <a:solidFill>
                  <a:schemeClr val="tx1"/>
                </a:solidFill>
                <a:latin typeface="+mn-lt"/>
              </a:rPr>
              <a:t> in </a:t>
            </a:r>
            <a:r>
              <a:rPr lang="pl-PL" sz="2000" dirty="0" err="1">
                <a:solidFill>
                  <a:schemeClr val="tx1"/>
                </a:solidFill>
                <a:latin typeface="+mn-lt"/>
              </a:rPr>
              <a:t>this</a:t>
            </a:r>
            <a:r>
              <a:rPr lang="pl-PL" sz="2000" dirty="0">
                <a:solidFill>
                  <a:schemeClr val="tx1"/>
                </a:solidFill>
                <a:latin typeface="+mn-lt"/>
              </a:rPr>
              <a:t> matrix.</a:t>
            </a:r>
          </a:p>
          <a:p>
            <a:r>
              <a:rPr lang="pl-PL" sz="2000" dirty="0" err="1">
                <a:solidFill>
                  <a:schemeClr val="tx1"/>
                </a:solidFill>
                <a:latin typeface="+mn-lt"/>
              </a:rPr>
              <a:t>Justify</a:t>
            </a:r>
            <a:r>
              <a:rPr lang="pl-PL" sz="2000" dirty="0">
                <a:solidFill>
                  <a:schemeClr val="tx1"/>
                </a:solidFill>
                <a:latin typeface="+mn-lt"/>
              </a:rPr>
              <a:t> </a:t>
            </a:r>
            <a:r>
              <a:rPr lang="pl-PL" sz="2000" dirty="0" err="1">
                <a:solidFill>
                  <a:schemeClr val="tx1"/>
                </a:solidFill>
                <a:latin typeface="+mn-lt"/>
              </a:rPr>
              <a:t>your</a:t>
            </a:r>
            <a:r>
              <a:rPr lang="pl-PL" sz="2000" dirty="0">
                <a:solidFill>
                  <a:schemeClr val="tx1"/>
                </a:solidFill>
                <a:latin typeface="+mn-lt"/>
              </a:rPr>
              <a:t> </a:t>
            </a:r>
            <a:r>
              <a:rPr lang="pl-PL" sz="2000" dirty="0" err="1">
                <a:solidFill>
                  <a:schemeClr val="tx1"/>
                </a:solidFill>
                <a:latin typeface="+mn-lt"/>
              </a:rPr>
              <a:t>answer</a:t>
            </a:r>
            <a:r>
              <a:rPr lang="pl-PL" sz="2000" dirty="0">
                <a:solidFill>
                  <a:schemeClr val="tx1"/>
                </a:solidFill>
                <a:latin typeface="+mn-lt"/>
              </a:rPr>
              <a:t>! </a:t>
            </a:r>
            <a:r>
              <a:rPr lang="pl-PL" sz="2000" dirty="0" err="1">
                <a:solidFill>
                  <a:schemeClr val="tx1"/>
                </a:solidFill>
                <a:latin typeface="+mn-lt"/>
              </a:rPr>
              <a:t>Rember</a:t>
            </a:r>
            <a:r>
              <a:rPr lang="pl-PL" sz="2000" dirty="0">
                <a:solidFill>
                  <a:schemeClr val="tx1"/>
                </a:solidFill>
                <a:latin typeface="+mn-lt"/>
              </a:rPr>
              <a:t> </a:t>
            </a:r>
            <a:r>
              <a:rPr lang="pl-PL" sz="2000" dirty="0" err="1">
                <a:solidFill>
                  <a:schemeClr val="tx1"/>
                </a:solidFill>
                <a:latin typeface="+mn-lt"/>
              </a:rPr>
              <a:t>it</a:t>
            </a:r>
            <a:r>
              <a:rPr lang="pl-PL" sz="2000" dirty="0">
                <a:solidFill>
                  <a:schemeClr val="tx1"/>
                </a:solidFill>
                <a:latin typeface="+mn-lt"/>
              </a:rPr>
              <a:t> </a:t>
            </a:r>
            <a:r>
              <a:rPr lang="pl-PL" sz="2000" dirty="0" err="1">
                <a:solidFill>
                  <a:schemeClr val="tx1"/>
                </a:solidFill>
                <a:latin typeface="+mn-lt"/>
              </a:rPr>
              <a:t>is</a:t>
            </a:r>
            <a:r>
              <a:rPr lang="pl-PL" sz="2000" dirty="0">
                <a:solidFill>
                  <a:schemeClr val="tx1"/>
                </a:solidFill>
                <a:latin typeface="+mn-lt"/>
              </a:rPr>
              <a:t> </a:t>
            </a:r>
            <a:r>
              <a:rPr lang="pl-PL" sz="2000" dirty="0" err="1">
                <a:solidFill>
                  <a:schemeClr val="tx1"/>
                </a:solidFill>
                <a:latin typeface="+mn-lt"/>
              </a:rPr>
              <a:t>important</a:t>
            </a:r>
            <a:r>
              <a:rPr lang="pl-PL" sz="2000" dirty="0">
                <a:solidFill>
                  <a:schemeClr val="tx1"/>
                </a:solidFill>
                <a:latin typeface="+mn-lt"/>
              </a:rPr>
              <a:t> to </a:t>
            </a:r>
            <a:r>
              <a:rPr lang="pl-PL" sz="2000" dirty="0" err="1">
                <a:solidFill>
                  <a:schemeClr val="tx1"/>
                </a:solidFill>
                <a:latin typeface="+mn-lt"/>
              </a:rPr>
              <a:t>specify</a:t>
            </a:r>
            <a:r>
              <a:rPr lang="pl-PL" sz="2000" dirty="0">
                <a:solidFill>
                  <a:schemeClr val="tx1"/>
                </a:solidFill>
                <a:latin typeface="+mn-lt"/>
              </a:rPr>
              <a:t> </a:t>
            </a:r>
            <a:r>
              <a:rPr lang="pl-PL" sz="2000" dirty="0" err="1">
                <a:solidFill>
                  <a:schemeClr val="tx1"/>
                </a:solidFill>
                <a:latin typeface="+mn-lt"/>
              </a:rPr>
              <a:t>which</a:t>
            </a:r>
            <a:r>
              <a:rPr lang="pl-PL" sz="2000" dirty="0">
                <a:solidFill>
                  <a:schemeClr val="tx1"/>
                </a:solidFill>
                <a:latin typeface="+mn-lt"/>
              </a:rPr>
              <a:t> market </a:t>
            </a:r>
            <a:r>
              <a:rPr lang="pl-PL" sz="2000" dirty="0" err="1">
                <a:solidFill>
                  <a:schemeClr val="tx1"/>
                </a:solidFill>
                <a:latin typeface="+mn-lt"/>
              </a:rPr>
              <a:t>we’re</a:t>
            </a:r>
            <a:r>
              <a:rPr lang="pl-PL" sz="2000" dirty="0">
                <a:solidFill>
                  <a:schemeClr val="tx1"/>
                </a:solidFill>
                <a:latin typeface="+mn-lt"/>
              </a:rPr>
              <a:t> </a:t>
            </a:r>
            <a:r>
              <a:rPr lang="pl-PL" sz="2000" dirty="0" err="1">
                <a:solidFill>
                  <a:schemeClr val="tx1"/>
                </a:solidFill>
                <a:latin typeface="+mn-lt"/>
              </a:rPr>
              <a:t>talking</a:t>
            </a:r>
            <a:r>
              <a:rPr lang="pl-PL" sz="2000" dirty="0">
                <a:solidFill>
                  <a:schemeClr val="tx1"/>
                </a:solidFill>
                <a:latin typeface="+mn-lt"/>
              </a:rPr>
              <a:t> </a:t>
            </a:r>
            <a:r>
              <a:rPr lang="pl-PL" sz="2000" dirty="0" err="1">
                <a:solidFill>
                  <a:schemeClr val="tx1"/>
                </a:solidFill>
                <a:latin typeface="+mn-lt"/>
              </a:rPr>
              <a:t>about</a:t>
            </a:r>
            <a:r>
              <a:rPr lang="pl-PL" sz="2000" dirty="0">
                <a:solidFill>
                  <a:schemeClr val="tx1"/>
                </a:solidFill>
                <a:latin typeface="+mn-lt"/>
              </a:rPr>
              <a:t>.</a:t>
            </a:r>
          </a:p>
          <a:p>
            <a:endParaRPr lang="pl-PL" sz="2000" dirty="0">
              <a:solidFill>
                <a:schemeClr val="tx1"/>
              </a:solidFill>
              <a:latin typeface="+mn-lt"/>
            </a:endParaRPr>
          </a:p>
          <a:p>
            <a:pPr lvl="1"/>
            <a:r>
              <a:rPr lang="pl-PL" sz="2000" dirty="0" err="1">
                <a:solidFill>
                  <a:schemeClr val="tx1"/>
                </a:solidFill>
                <a:latin typeface="+mn-lt"/>
              </a:rPr>
              <a:t>CocaCola</a:t>
            </a:r>
            <a:r>
              <a:rPr lang="pl-PL" sz="2000" dirty="0">
                <a:solidFill>
                  <a:schemeClr val="tx1"/>
                </a:solidFill>
                <a:latin typeface="+mn-lt"/>
              </a:rPr>
              <a:t> Classic </a:t>
            </a:r>
          </a:p>
          <a:p>
            <a:pPr lvl="1"/>
            <a:r>
              <a:rPr lang="pl-PL" sz="2000" dirty="0">
                <a:solidFill>
                  <a:schemeClr val="tx1"/>
                </a:solidFill>
                <a:latin typeface="+mn-lt"/>
              </a:rPr>
              <a:t>Coca Cola </a:t>
            </a:r>
            <a:r>
              <a:rPr lang="pl-PL" sz="2000" dirty="0" err="1">
                <a:solidFill>
                  <a:schemeClr val="tx1"/>
                </a:solidFill>
                <a:latin typeface="+mn-lt"/>
              </a:rPr>
              <a:t>Light</a:t>
            </a:r>
            <a:r>
              <a:rPr lang="pl-PL" sz="2000" dirty="0">
                <a:solidFill>
                  <a:schemeClr val="tx1"/>
                </a:solidFill>
                <a:latin typeface="+mn-lt"/>
              </a:rPr>
              <a:t> (Diet </a:t>
            </a:r>
            <a:r>
              <a:rPr lang="pl-PL" sz="2000" dirty="0" err="1">
                <a:solidFill>
                  <a:schemeClr val="tx1"/>
                </a:solidFill>
                <a:latin typeface="+mn-lt"/>
              </a:rPr>
              <a:t>Coke</a:t>
            </a:r>
            <a:r>
              <a:rPr lang="pl-PL" sz="2000" dirty="0">
                <a:solidFill>
                  <a:schemeClr val="tx1"/>
                </a:solidFill>
                <a:latin typeface="+mn-lt"/>
              </a:rPr>
              <a:t>)</a:t>
            </a:r>
          </a:p>
          <a:p>
            <a:pPr lvl="1"/>
            <a:r>
              <a:rPr lang="pl-PL" sz="2000" dirty="0" err="1">
                <a:solidFill>
                  <a:schemeClr val="tx1"/>
                </a:solidFill>
                <a:latin typeface="+mn-lt"/>
              </a:rPr>
              <a:t>CocaCola</a:t>
            </a:r>
            <a:r>
              <a:rPr lang="pl-PL" sz="2000" dirty="0">
                <a:solidFill>
                  <a:schemeClr val="tx1"/>
                </a:solidFill>
                <a:latin typeface="+mn-lt"/>
              </a:rPr>
              <a:t> Zero</a:t>
            </a:r>
          </a:p>
          <a:p>
            <a:pPr lvl="1"/>
            <a:r>
              <a:rPr lang="pl-PL" sz="2000" dirty="0">
                <a:solidFill>
                  <a:schemeClr val="tx1"/>
                </a:solidFill>
                <a:latin typeface="+mn-lt"/>
              </a:rPr>
              <a:t>Coca Cola life  </a:t>
            </a:r>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76</a:t>
            </a:fld>
            <a:endParaRPr lang="pl-PL"/>
          </a:p>
        </p:txBody>
      </p:sp>
      <p:pic>
        <p:nvPicPr>
          <p:cNvPr id="1026" name="Picture 2" descr="Znalezione obrazy dla zapytania coca cola life zero diet class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099" y="4208456"/>
            <a:ext cx="2817913"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408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solidFill>
                  <a:schemeClr val="tx1"/>
                </a:solidFill>
                <a:latin typeface="+mn-lt"/>
              </a:rPr>
              <a:t>Marketing mix </a:t>
            </a:r>
          </a:p>
        </p:txBody>
      </p:sp>
      <p:sp>
        <p:nvSpPr>
          <p:cNvPr id="3" name="Symbol zastępczy zawartości 2"/>
          <p:cNvSpPr>
            <a:spLocks noGrp="1"/>
          </p:cNvSpPr>
          <p:nvPr>
            <p:ph idx="1"/>
          </p:nvPr>
        </p:nvSpPr>
        <p:spPr/>
        <p:txBody>
          <a:bodyPr/>
          <a:lstStyle/>
          <a:p>
            <a:pPr marL="0" indent="0">
              <a:buNone/>
            </a:pPr>
            <a:r>
              <a:rPr lang="pl-PL" dirty="0">
                <a:solidFill>
                  <a:schemeClr val="tx1"/>
                </a:solidFill>
                <a:latin typeface="+mn-lt"/>
              </a:rPr>
              <a:t>The MARKETING MIX – 4 </a:t>
            </a:r>
            <a:r>
              <a:rPr lang="pl-PL" dirty="0" err="1">
                <a:solidFill>
                  <a:schemeClr val="tx1"/>
                </a:solidFill>
                <a:latin typeface="+mn-lt"/>
              </a:rPr>
              <a:t>Ps</a:t>
            </a:r>
            <a:r>
              <a:rPr lang="pl-PL" dirty="0">
                <a:solidFill>
                  <a:schemeClr val="tx1"/>
                </a:solidFill>
                <a:latin typeface="+mn-lt"/>
              </a:rPr>
              <a:t> </a:t>
            </a:r>
          </a:p>
          <a:p>
            <a:r>
              <a:rPr lang="pl-PL" dirty="0">
                <a:solidFill>
                  <a:schemeClr val="tx1"/>
                </a:solidFill>
                <a:latin typeface="+mn-lt"/>
              </a:rPr>
              <a:t>Product</a:t>
            </a:r>
          </a:p>
          <a:p>
            <a:r>
              <a:rPr lang="pl-PL" dirty="0" err="1">
                <a:solidFill>
                  <a:schemeClr val="tx1"/>
                </a:solidFill>
                <a:latin typeface="+mn-lt"/>
              </a:rPr>
              <a:t>Price</a:t>
            </a:r>
            <a:r>
              <a:rPr lang="pl-PL" dirty="0">
                <a:solidFill>
                  <a:schemeClr val="tx1"/>
                </a:solidFill>
                <a:latin typeface="+mn-lt"/>
              </a:rPr>
              <a:t> </a:t>
            </a:r>
          </a:p>
          <a:p>
            <a:r>
              <a:rPr lang="pl-PL" dirty="0">
                <a:solidFill>
                  <a:schemeClr val="tx1"/>
                </a:solidFill>
                <a:latin typeface="+mn-lt"/>
              </a:rPr>
              <a:t>Place </a:t>
            </a:r>
          </a:p>
          <a:p>
            <a:r>
              <a:rPr lang="pl-PL" dirty="0" err="1">
                <a:solidFill>
                  <a:schemeClr val="tx1"/>
                </a:solidFill>
                <a:latin typeface="+mn-lt"/>
              </a:rPr>
              <a:t>Promotion</a:t>
            </a:r>
            <a:endParaRPr lang="pl-PL" dirty="0">
              <a:solidFill>
                <a:schemeClr val="tx1"/>
              </a:solidFill>
              <a:latin typeface="+mn-lt"/>
            </a:endParaRPr>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77</a:t>
            </a:fld>
            <a:endParaRPr lang="pl-PL"/>
          </a:p>
        </p:txBody>
      </p:sp>
    </p:spTree>
    <p:extLst>
      <p:ext uri="{BB962C8B-B14F-4D97-AF65-F5344CB8AC3E}">
        <p14:creationId xmlns:p14="http://schemas.microsoft.com/office/powerpoint/2010/main" val="1912176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b="1" dirty="0">
                <a:solidFill>
                  <a:schemeClr val="tx1"/>
                </a:solidFill>
                <a:latin typeface="+mn-lt"/>
              </a:rPr>
              <a:t>4Ps vs 4Cs</a:t>
            </a:r>
          </a:p>
        </p:txBody>
      </p:sp>
      <p:graphicFrame>
        <p:nvGraphicFramePr>
          <p:cNvPr id="6" name="Symbol zastępczy zawartości 5"/>
          <p:cNvGraphicFramePr>
            <a:graphicFrameLocks noGrp="1"/>
          </p:cNvGraphicFramePr>
          <p:nvPr>
            <p:ph idx="1"/>
          </p:nvPr>
        </p:nvGraphicFramePr>
        <p:xfrm>
          <a:off x="628650" y="2467389"/>
          <a:ext cx="7886700" cy="2400300"/>
        </p:xfrm>
        <a:graphic>
          <a:graphicData uri="http://schemas.openxmlformats.org/drawingml/2006/table">
            <a:tbl>
              <a:tblPr firstRow="1" firstCol="1" lastCol="1" bandRow="1">
                <a:tableStyleId>{284E427A-3D55-4303-BF80-6455036E1DE7}</a:tableStyleId>
              </a:tblPr>
              <a:tblGrid>
                <a:gridCol w="3943350">
                  <a:extLst>
                    <a:ext uri="{9D8B030D-6E8A-4147-A177-3AD203B41FA5}">
                      <a16:colId xmlns:a16="http://schemas.microsoft.com/office/drawing/2014/main" val="1437078773"/>
                    </a:ext>
                  </a:extLst>
                </a:gridCol>
                <a:gridCol w="3943350">
                  <a:extLst>
                    <a:ext uri="{9D8B030D-6E8A-4147-A177-3AD203B41FA5}">
                      <a16:colId xmlns:a16="http://schemas.microsoft.com/office/drawing/2014/main" val="2335715416"/>
                    </a:ext>
                  </a:extLst>
                </a:gridCol>
              </a:tblGrid>
              <a:tr h="480060">
                <a:tc>
                  <a:txBody>
                    <a:bodyPr/>
                    <a:lstStyle/>
                    <a:p>
                      <a:pPr algn="ctr"/>
                      <a:r>
                        <a:rPr lang="pl-PL" sz="2700" dirty="0"/>
                        <a:t>4</a:t>
                      </a:r>
                      <a:r>
                        <a:rPr lang="pl-PL" sz="2700" baseline="0" dirty="0"/>
                        <a:t> </a:t>
                      </a:r>
                      <a:r>
                        <a:rPr lang="pl-PL" sz="2700" baseline="0" dirty="0" err="1"/>
                        <a:t>Ps</a:t>
                      </a:r>
                      <a:endParaRPr lang="pl-PL" sz="2700" dirty="0"/>
                    </a:p>
                  </a:txBody>
                  <a:tcPr marL="68580" marR="68580" marT="34290" marB="34290">
                    <a:solidFill>
                      <a:schemeClr val="accent1"/>
                    </a:solidFill>
                  </a:tcPr>
                </a:tc>
                <a:tc>
                  <a:txBody>
                    <a:bodyPr/>
                    <a:lstStyle/>
                    <a:p>
                      <a:pPr algn="ctr"/>
                      <a:r>
                        <a:rPr lang="pl-PL" sz="2700" dirty="0"/>
                        <a:t>4</a:t>
                      </a:r>
                      <a:r>
                        <a:rPr lang="pl-PL" sz="2700" baseline="0" dirty="0"/>
                        <a:t> Cs</a:t>
                      </a:r>
                      <a:endParaRPr lang="pl-PL" sz="2700" dirty="0"/>
                    </a:p>
                  </a:txBody>
                  <a:tcPr marL="68580" marR="68580" marT="34290" marB="34290">
                    <a:solidFill>
                      <a:schemeClr val="accent6"/>
                    </a:solidFill>
                  </a:tcPr>
                </a:tc>
                <a:extLst>
                  <a:ext uri="{0D108BD9-81ED-4DB2-BD59-A6C34878D82A}">
                    <a16:rowId xmlns:a16="http://schemas.microsoft.com/office/drawing/2014/main" val="742665712"/>
                  </a:ext>
                </a:extLst>
              </a:tr>
              <a:tr h="480060">
                <a:tc>
                  <a:txBody>
                    <a:bodyPr/>
                    <a:lstStyle/>
                    <a:p>
                      <a:pPr algn="ctr"/>
                      <a:r>
                        <a:rPr lang="pl-PL" sz="2700" dirty="0"/>
                        <a:t>Product</a:t>
                      </a:r>
                    </a:p>
                  </a:txBody>
                  <a:tcPr marL="68580" marR="68580" marT="34290" marB="34290">
                    <a:solidFill>
                      <a:schemeClr val="accent1">
                        <a:lumMod val="40000"/>
                        <a:lumOff val="60000"/>
                      </a:schemeClr>
                    </a:solidFill>
                  </a:tcPr>
                </a:tc>
                <a:tc>
                  <a:txBody>
                    <a:bodyPr/>
                    <a:lstStyle/>
                    <a:p>
                      <a:pPr algn="ctr"/>
                      <a:r>
                        <a:rPr lang="pl-PL" sz="2700" dirty="0" err="1"/>
                        <a:t>Customer</a:t>
                      </a:r>
                      <a:r>
                        <a:rPr lang="pl-PL" sz="2700" dirty="0"/>
                        <a:t> </a:t>
                      </a:r>
                      <a:r>
                        <a:rPr lang="pl-PL" sz="2700" dirty="0" err="1"/>
                        <a:t>solution</a:t>
                      </a:r>
                      <a:endParaRPr lang="pl-PL" sz="2700" dirty="0"/>
                    </a:p>
                  </a:txBody>
                  <a:tcPr marL="68580" marR="68580" marT="34290" marB="34290">
                    <a:solidFill>
                      <a:schemeClr val="accent6">
                        <a:lumMod val="60000"/>
                        <a:lumOff val="40000"/>
                      </a:schemeClr>
                    </a:solidFill>
                  </a:tcPr>
                </a:tc>
                <a:extLst>
                  <a:ext uri="{0D108BD9-81ED-4DB2-BD59-A6C34878D82A}">
                    <a16:rowId xmlns:a16="http://schemas.microsoft.com/office/drawing/2014/main" val="2443475980"/>
                  </a:ext>
                </a:extLst>
              </a:tr>
              <a:tr h="480060">
                <a:tc>
                  <a:txBody>
                    <a:bodyPr/>
                    <a:lstStyle/>
                    <a:p>
                      <a:pPr algn="ctr"/>
                      <a:r>
                        <a:rPr lang="pl-PL" sz="2700" dirty="0" err="1"/>
                        <a:t>Price</a:t>
                      </a:r>
                      <a:endParaRPr lang="pl-PL" sz="2700" dirty="0"/>
                    </a:p>
                  </a:txBody>
                  <a:tcPr marL="68580" marR="68580" marT="34290" marB="34290">
                    <a:solidFill>
                      <a:schemeClr val="accent1">
                        <a:lumMod val="40000"/>
                        <a:lumOff val="60000"/>
                      </a:schemeClr>
                    </a:solidFill>
                  </a:tcPr>
                </a:tc>
                <a:tc>
                  <a:txBody>
                    <a:bodyPr/>
                    <a:lstStyle/>
                    <a:p>
                      <a:pPr algn="ctr"/>
                      <a:r>
                        <a:rPr lang="pl-PL" sz="2700" dirty="0" err="1"/>
                        <a:t>Customer</a:t>
                      </a:r>
                      <a:r>
                        <a:rPr lang="pl-PL" sz="2700" dirty="0"/>
                        <a:t> </a:t>
                      </a:r>
                      <a:r>
                        <a:rPr lang="pl-PL" sz="2700" dirty="0" err="1"/>
                        <a:t>cost</a:t>
                      </a:r>
                      <a:endParaRPr lang="pl-PL" sz="2700" dirty="0"/>
                    </a:p>
                  </a:txBody>
                  <a:tcPr marL="68580" marR="68580" marT="34290" marB="34290">
                    <a:solidFill>
                      <a:schemeClr val="accent6">
                        <a:lumMod val="60000"/>
                        <a:lumOff val="40000"/>
                      </a:schemeClr>
                    </a:solidFill>
                  </a:tcPr>
                </a:tc>
                <a:extLst>
                  <a:ext uri="{0D108BD9-81ED-4DB2-BD59-A6C34878D82A}">
                    <a16:rowId xmlns:a16="http://schemas.microsoft.com/office/drawing/2014/main" val="2705331741"/>
                  </a:ext>
                </a:extLst>
              </a:tr>
              <a:tr h="480060">
                <a:tc>
                  <a:txBody>
                    <a:bodyPr/>
                    <a:lstStyle/>
                    <a:p>
                      <a:pPr algn="ctr"/>
                      <a:r>
                        <a:rPr lang="pl-PL" sz="2700" dirty="0"/>
                        <a:t>Place </a:t>
                      </a:r>
                    </a:p>
                  </a:txBody>
                  <a:tcPr marL="68580" marR="68580" marT="34290" marB="34290">
                    <a:solidFill>
                      <a:schemeClr val="accent1">
                        <a:lumMod val="40000"/>
                        <a:lumOff val="60000"/>
                      </a:schemeClr>
                    </a:solidFill>
                  </a:tcPr>
                </a:tc>
                <a:tc>
                  <a:txBody>
                    <a:bodyPr/>
                    <a:lstStyle/>
                    <a:p>
                      <a:pPr algn="ctr"/>
                      <a:r>
                        <a:rPr lang="pl-PL" sz="2700" dirty="0" err="1"/>
                        <a:t>Convenience</a:t>
                      </a:r>
                      <a:endParaRPr lang="pl-PL" sz="2700" dirty="0"/>
                    </a:p>
                  </a:txBody>
                  <a:tcPr marL="68580" marR="68580" marT="34290" marB="34290">
                    <a:solidFill>
                      <a:schemeClr val="accent6">
                        <a:lumMod val="60000"/>
                        <a:lumOff val="40000"/>
                      </a:schemeClr>
                    </a:solidFill>
                  </a:tcPr>
                </a:tc>
                <a:extLst>
                  <a:ext uri="{0D108BD9-81ED-4DB2-BD59-A6C34878D82A}">
                    <a16:rowId xmlns:a16="http://schemas.microsoft.com/office/drawing/2014/main" val="3367197281"/>
                  </a:ext>
                </a:extLst>
              </a:tr>
              <a:tr h="480060">
                <a:tc>
                  <a:txBody>
                    <a:bodyPr/>
                    <a:lstStyle/>
                    <a:p>
                      <a:pPr algn="ctr"/>
                      <a:r>
                        <a:rPr lang="pl-PL" sz="2700" dirty="0" err="1"/>
                        <a:t>Promotion</a:t>
                      </a:r>
                      <a:endParaRPr lang="pl-PL" sz="2700" dirty="0"/>
                    </a:p>
                  </a:txBody>
                  <a:tcPr marL="68580" marR="68580" marT="34290" marB="34290">
                    <a:solidFill>
                      <a:schemeClr val="accent1">
                        <a:lumMod val="40000"/>
                        <a:lumOff val="60000"/>
                      </a:schemeClr>
                    </a:solidFill>
                  </a:tcPr>
                </a:tc>
                <a:tc>
                  <a:txBody>
                    <a:bodyPr/>
                    <a:lstStyle/>
                    <a:p>
                      <a:pPr algn="ctr"/>
                      <a:r>
                        <a:rPr lang="pl-PL" sz="2700" dirty="0" err="1"/>
                        <a:t>Communication</a:t>
                      </a:r>
                      <a:endParaRPr lang="pl-PL" sz="2700" dirty="0"/>
                    </a:p>
                  </a:txBody>
                  <a:tcPr marL="68580" marR="68580" marT="34290" marB="34290">
                    <a:solidFill>
                      <a:schemeClr val="accent6">
                        <a:lumMod val="60000"/>
                        <a:lumOff val="40000"/>
                      </a:schemeClr>
                    </a:solidFill>
                  </a:tcPr>
                </a:tc>
                <a:extLst>
                  <a:ext uri="{0D108BD9-81ED-4DB2-BD59-A6C34878D82A}">
                    <a16:rowId xmlns:a16="http://schemas.microsoft.com/office/drawing/2014/main" val="559960999"/>
                  </a:ext>
                </a:extLst>
              </a:tr>
            </a:tbl>
          </a:graphicData>
        </a:graphic>
      </p:graphicFrame>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78</a:t>
            </a:fld>
            <a:endParaRPr lang="pl-PL"/>
          </a:p>
        </p:txBody>
      </p:sp>
    </p:spTree>
    <p:extLst>
      <p:ext uri="{BB962C8B-B14F-4D97-AF65-F5344CB8AC3E}">
        <p14:creationId xmlns:p14="http://schemas.microsoft.com/office/powerpoint/2010/main" val="6122043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solidFill>
                <a:schemeClr val="tx1"/>
              </a:solidFill>
              <a:latin typeface="+mn-lt"/>
            </a:endParaRPr>
          </a:p>
        </p:txBody>
      </p:sp>
      <p:sp>
        <p:nvSpPr>
          <p:cNvPr id="3" name="Symbol zastępczy zawartości 2"/>
          <p:cNvSpPr>
            <a:spLocks noGrp="1"/>
          </p:cNvSpPr>
          <p:nvPr>
            <p:ph idx="1"/>
          </p:nvPr>
        </p:nvSpPr>
        <p:spPr/>
        <p:txBody>
          <a:bodyPr/>
          <a:lstStyle/>
          <a:p>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79</a:t>
            </a:fld>
            <a:endParaRPr lang="pl-PL"/>
          </a:p>
        </p:txBody>
      </p:sp>
      <p:pic>
        <p:nvPicPr>
          <p:cNvPr id="6" name="Obraz 5"/>
          <p:cNvPicPr>
            <a:picLocks noChangeAspect="1"/>
          </p:cNvPicPr>
          <p:nvPr/>
        </p:nvPicPr>
        <p:blipFill>
          <a:blip r:embed="rId2"/>
          <a:stretch>
            <a:fillRect/>
          </a:stretch>
        </p:blipFill>
        <p:spPr>
          <a:xfrm>
            <a:off x="159805" y="1473399"/>
            <a:ext cx="8355545" cy="4083844"/>
          </a:xfrm>
          <a:prstGeom prst="rect">
            <a:avLst/>
          </a:prstGeom>
        </p:spPr>
      </p:pic>
    </p:spTree>
    <p:extLst>
      <p:ext uri="{BB962C8B-B14F-4D97-AF65-F5344CB8AC3E}">
        <p14:creationId xmlns:p14="http://schemas.microsoft.com/office/powerpoint/2010/main" val="3200331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solidFill>
                  <a:schemeClr val="tx1"/>
                </a:solidFill>
                <a:latin typeface="+mn-lt"/>
              </a:rPr>
              <a:t>Marketing Plan	</a:t>
            </a:r>
          </a:p>
        </p:txBody>
      </p:sp>
      <p:sp>
        <p:nvSpPr>
          <p:cNvPr id="3" name="Symbol zastępczy zawartości 2"/>
          <p:cNvSpPr>
            <a:spLocks noGrp="1"/>
          </p:cNvSpPr>
          <p:nvPr>
            <p:ph idx="1"/>
          </p:nvPr>
        </p:nvSpPr>
        <p:spPr/>
        <p:txBody>
          <a:bodyPr/>
          <a:lstStyle/>
          <a:p>
            <a:r>
              <a:rPr lang="pl-PL" dirty="0">
                <a:solidFill>
                  <a:schemeClr val="tx1"/>
                </a:solidFill>
                <a:latin typeface="+mn-lt"/>
              </a:rPr>
              <a:t>How the </a:t>
            </a:r>
            <a:r>
              <a:rPr lang="pl-PL" dirty="0" err="1">
                <a:solidFill>
                  <a:schemeClr val="tx1"/>
                </a:solidFill>
                <a:latin typeface="+mn-lt"/>
              </a:rPr>
              <a:t>organization</a:t>
            </a:r>
            <a:r>
              <a:rPr lang="pl-PL" dirty="0">
                <a:solidFill>
                  <a:schemeClr val="tx1"/>
                </a:solidFill>
                <a:latin typeface="+mn-lt"/>
              </a:rPr>
              <a:t> </a:t>
            </a:r>
            <a:r>
              <a:rPr lang="pl-PL" dirty="0" err="1">
                <a:solidFill>
                  <a:schemeClr val="tx1"/>
                </a:solidFill>
                <a:latin typeface="+mn-lt"/>
              </a:rPr>
              <a:t>will</a:t>
            </a:r>
            <a:r>
              <a:rPr lang="pl-PL" dirty="0">
                <a:solidFill>
                  <a:schemeClr val="tx1"/>
                </a:solidFill>
                <a:latin typeface="+mn-lt"/>
              </a:rPr>
              <a:t> </a:t>
            </a:r>
            <a:r>
              <a:rPr lang="pl-PL" dirty="0" err="1">
                <a:solidFill>
                  <a:schemeClr val="tx1"/>
                </a:solidFill>
                <a:latin typeface="+mn-lt"/>
              </a:rPr>
              <a:t>achieve</a:t>
            </a:r>
            <a:r>
              <a:rPr lang="pl-PL" dirty="0">
                <a:solidFill>
                  <a:schemeClr val="tx1"/>
                </a:solidFill>
                <a:latin typeface="+mn-lt"/>
              </a:rPr>
              <a:t> </a:t>
            </a:r>
            <a:r>
              <a:rPr lang="pl-PL" dirty="0" err="1">
                <a:solidFill>
                  <a:schemeClr val="tx1"/>
                </a:solidFill>
                <a:latin typeface="+mn-lt"/>
              </a:rPr>
              <a:t>its</a:t>
            </a:r>
            <a:r>
              <a:rPr lang="pl-PL" dirty="0">
                <a:solidFill>
                  <a:schemeClr val="tx1"/>
                </a:solidFill>
                <a:latin typeface="+mn-lt"/>
              </a:rPr>
              <a:t> </a:t>
            </a:r>
            <a:r>
              <a:rPr lang="pl-PL" dirty="0" err="1">
                <a:solidFill>
                  <a:schemeClr val="tx1"/>
                </a:solidFill>
                <a:latin typeface="+mn-lt"/>
              </a:rPr>
              <a:t>goals</a:t>
            </a:r>
            <a:r>
              <a:rPr lang="pl-PL" dirty="0">
                <a:solidFill>
                  <a:schemeClr val="tx1"/>
                </a:solidFill>
                <a:latin typeface="+mn-lt"/>
              </a:rPr>
              <a:t> and </a:t>
            </a:r>
            <a:r>
              <a:rPr lang="pl-PL" dirty="0" err="1">
                <a:solidFill>
                  <a:schemeClr val="tx1"/>
                </a:solidFill>
                <a:latin typeface="+mn-lt"/>
              </a:rPr>
              <a:t>objectives</a:t>
            </a:r>
            <a:endParaRPr lang="pl-PL" dirty="0">
              <a:solidFill>
                <a:schemeClr val="tx1"/>
              </a:solidFill>
              <a:latin typeface="+mn-lt"/>
            </a:endParaRPr>
          </a:p>
          <a:p>
            <a:r>
              <a:rPr lang="pl-PL" dirty="0" err="1">
                <a:solidFill>
                  <a:schemeClr val="tx1"/>
                </a:solidFill>
                <a:latin typeface="+mn-lt"/>
              </a:rPr>
              <a:t>Instructs</a:t>
            </a:r>
            <a:r>
              <a:rPr lang="pl-PL" dirty="0">
                <a:solidFill>
                  <a:schemeClr val="tx1"/>
                </a:solidFill>
                <a:latin typeface="+mn-lt"/>
              </a:rPr>
              <a:t> </a:t>
            </a:r>
            <a:r>
              <a:rPr lang="pl-PL" dirty="0" err="1">
                <a:solidFill>
                  <a:schemeClr val="tx1"/>
                </a:solidFill>
                <a:latin typeface="+mn-lt"/>
              </a:rPr>
              <a:t>employees</a:t>
            </a:r>
            <a:r>
              <a:rPr lang="pl-PL" dirty="0">
                <a:solidFill>
                  <a:schemeClr val="tx1"/>
                </a:solidFill>
                <a:latin typeface="+mn-lt"/>
              </a:rPr>
              <a:t> </a:t>
            </a:r>
            <a:r>
              <a:rPr lang="pl-PL" dirty="0" err="1">
                <a:solidFill>
                  <a:schemeClr val="tx1"/>
                </a:solidFill>
                <a:latin typeface="+mn-lt"/>
              </a:rPr>
              <a:t>about</a:t>
            </a:r>
            <a:r>
              <a:rPr lang="pl-PL" dirty="0">
                <a:solidFill>
                  <a:schemeClr val="tx1"/>
                </a:solidFill>
                <a:latin typeface="+mn-lt"/>
              </a:rPr>
              <a:t> </a:t>
            </a:r>
            <a:r>
              <a:rPr lang="pl-PL" dirty="0" err="1">
                <a:solidFill>
                  <a:schemeClr val="tx1"/>
                </a:solidFill>
                <a:latin typeface="+mn-lt"/>
              </a:rPr>
              <a:t>their</a:t>
            </a:r>
            <a:r>
              <a:rPr lang="pl-PL" dirty="0">
                <a:solidFill>
                  <a:schemeClr val="tx1"/>
                </a:solidFill>
                <a:latin typeface="+mn-lt"/>
              </a:rPr>
              <a:t> </a:t>
            </a:r>
            <a:r>
              <a:rPr lang="pl-PL" dirty="0" err="1">
                <a:solidFill>
                  <a:schemeClr val="tx1"/>
                </a:solidFill>
                <a:latin typeface="+mn-lt"/>
              </a:rPr>
              <a:t>roles</a:t>
            </a:r>
            <a:r>
              <a:rPr lang="pl-PL" dirty="0">
                <a:solidFill>
                  <a:schemeClr val="tx1"/>
                </a:solidFill>
                <a:latin typeface="+mn-lt"/>
              </a:rPr>
              <a:t> and </a:t>
            </a:r>
            <a:r>
              <a:rPr lang="pl-PL" dirty="0" err="1">
                <a:solidFill>
                  <a:schemeClr val="tx1"/>
                </a:solidFill>
                <a:latin typeface="+mn-lt"/>
              </a:rPr>
              <a:t>functions</a:t>
            </a:r>
            <a:r>
              <a:rPr lang="pl-PL" dirty="0">
                <a:solidFill>
                  <a:schemeClr val="tx1"/>
                </a:solidFill>
                <a:latin typeface="+mn-lt"/>
              </a:rPr>
              <a:t> </a:t>
            </a:r>
          </a:p>
          <a:p>
            <a:r>
              <a:rPr lang="pl-PL" dirty="0" err="1">
                <a:solidFill>
                  <a:schemeClr val="tx1"/>
                </a:solidFill>
                <a:latin typeface="+mn-lt"/>
              </a:rPr>
              <a:t>Allocation</a:t>
            </a:r>
            <a:r>
              <a:rPr lang="pl-PL" dirty="0">
                <a:solidFill>
                  <a:schemeClr val="tx1"/>
                </a:solidFill>
                <a:latin typeface="+mn-lt"/>
              </a:rPr>
              <a:t> of </a:t>
            </a:r>
            <a:r>
              <a:rPr lang="pl-PL" dirty="0" err="1">
                <a:solidFill>
                  <a:schemeClr val="tx1"/>
                </a:solidFill>
                <a:latin typeface="+mn-lt"/>
              </a:rPr>
              <a:t>resources</a:t>
            </a:r>
            <a:r>
              <a:rPr lang="pl-PL" dirty="0">
                <a:solidFill>
                  <a:schemeClr val="tx1"/>
                </a:solidFill>
                <a:latin typeface="+mn-lt"/>
              </a:rPr>
              <a:t> </a:t>
            </a:r>
          </a:p>
          <a:p>
            <a:r>
              <a:rPr lang="pl-PL" dirty="0" err="1">
                <a:solidFill>
                  <a:schemeClr val="tx1"/>
                </a:solidFill>
                <a:latin typeface="+mn-lt"/>
              </a:rPr>
              <a:t>Specifik</a:t>
            </a:r>
            <a:r>
              <a:rPr lang="pl-PL" dirty="0">
                <a:solidFill>
                  <a:schemeClr val="tx1"/>
                </a:solidFill>
                <a:latin typeface="+mn-lt"/>
              </a:rPr>
              <a:t> </a:t>
            </a:r>
            <a:r>
              <a:rPr lang="pl-PL" dirty="0" err="1">
                <a:solidFill>
                  <a:schemeClr val="tx1"/>
                </a:solidFill>
                <a:latin typeface="+mn-lt"/>
              </a:rPr>
              <a:t>tasks</a:t>
            </a:r>
            <a:r>
              <a:rPr lang="pl-PL" dirty="0">
                <a:solidFill>
                  <a:schemeClr val="tx1"/>
                </a:solidFill>
                <a:latin typeface="+mn-lt"/>
              </a:rPr>
              <a:t> and </a:t>
            </a:r>
            <a:r>
              <a:rPr lang="pl-PL" dirty="0" err="1">
                <a:solidFill>
                  <a:schemeClr val="tx1"/>
                </a:solidFill>
                <a:latin typeface="+mn-lt"/>
              </a:rPr>
              <a:t>responsibilities</a:t>
            </a:r>
            <a:r>
              <a:rPr lang="pl-PL" dirty="0">
                <a:solidFill>
                  <a:schemeClr val="tx1"/>
                </a:solidFill>
                <a:latin typeface="+mn-lt"/>
              </a:rPr>
              <a:t> of </a:t>
            </a:r>
            <a:r>
              <a:rPr lang="pl-PL" dirty="0" err="1">
                <a:solidFill>
                  <a:schemeClr val="tx1"/>
                </a:solidFill>
                <a:latin typeface="+mn-lt"/>
              </a:rPr>
              <a:t>individuals</a:t>
            </a:r>
            <a:endParaRPr lang="pl-PL" dirty="0">
              <a:solidFill>
                <a:schemeClr val="tx1"/>
              </a:solidFill>
              <a:latin typeface="+mn-lt"/>
            </a:endParaRPr>
          </a:p>
          <a:p>
            <a:r>
              <a:rPr lang="pl-PL" dirty="0">
                <a:solidFill>
                  <a:schemeClr val="tx1"/>
                </a:solidFill>
                <a:latin typeface="+mn-lt"/>
              </a:rPr>
              <a:t>Timing of marketing </a:t>
            </a:r>
            <a:r>
              <a:rPr lang="pl-PL" dirty="0" err="1">
                <a:solidFill>
                  <a:schemeClr val="tx1"/>
                </a:solidFill>
                <a:latin typeface="+mn-lt"/>
              </a:rPr>
              <a:t>activities</a:t>
            </a:r>
            <a:endParaRPr lang="pl-PL" dirty="0">
              <a:solidFill>
                <a:schemeClr val="tx1"/>
              </a:solidFill>
              <a:latin typeface="+mn-lt"/>
            </a:endParaRPr>
          </a:p>
        </p:txBody>
      </p:sp>
    </p:spTree>
    <p:extLst>
      <p:ext uri="{BB962C8B-B14F-4D97-AF65-F5344CB8AC3E}">
        <p14:creationId xmlns:p14="http://schemas.microsoft.com/office/powerpoint/2010/main" val="1883917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solidFill>
                  <a:schemeClr val="tx1"/>
                </a:solidFill>
                <a:latin typeface="+mn-lt"/>
              </a:rPr>
              <a:t>Woda </a:t>
            </a:r>
            <a:r>
              <a:rPr lang="pl-PL" dirty="0" err="1">
                <a:solidFill>
                  <a:schemeClr val="tx1"/>
                </a:solidFill>
                <a:latin typeface="+mn-lt"/>
              </a:rPr>
              <a:t>Voda</a:t>
            </a:r>
            <a:r>
              <a:rPr lang="pl-PL" dirty="0">
                <a:solidFill>
                  <a:schemeClr val="tx1"/>
                </a:solidFill>
                <a:latin typeface="+mn-lt"/>
              </a:rPr>
              <a:t> Naturalna </a:t>
            </a:r>
          </a:p>
        </p:txBody>
      </p:sp>
      <p:sp>
        <p:nvSpPr>
          <p:cNvPr id="3" name="Symbol zastępczy zawartości 2"/>
          <p:cNvSpPr>
            <a:spLocks noGrp="1"/>
          </p:cNvSpPr>
          <p:nvPr>
            <p:ph idx="1"/>
          </p:nvPr>
        </p:nvSpPr>
        <p:spPr/>
        <p:txBody>
          <a:bodyPr/>
          <a:lstStyle/>
          <a:p>
            <a:r>
              <a:rPr lang="pl-PL" dirty="0">
                <a:solidFill>
                  <a:schemeClr val="tx1"/>
                </a:solidFill>
                <a:latin typeface="+mn-lt"/>
              </a:rPr>
              <a:t>Product: (</a:t>
            </a:r>
            <a:r>
              <a:rPr lang="pl-PL" dirty="0" err="1">
                <a:solidFill>
                  <a:schemeClr val="tx1"/>
                </a:solidFill>
                <a:latin typeface="+mn-lt"/>
              </a:rPr>
              <a:t>what</a:t>
            </a:r>
            <a:r>
              <a:rPr lang="pl-PL" dirty="0">
                <a:solidFill>
                  <a:schemeClr val="tx1"/>
                </a:solidFill>
                <a:latin typeface="+mn-lt"/>
              </a:rPr>
              <a:t> </a:t>
            </a:r>
            <a:r>
              <a:rPr lang="pl-PL" dirty="0" err="1">
                <a:solidFill>
                  <a:schemeClr val="tx1"/>
                </a:solidFill>
                <a:latin typeface="+mn-lt"/>
              </a:rPr>
              <a:t>need</a:t>
            </a:r>
            <a:r>
              <a:rPr lang="pl-PL" dirty="0">
                <a:solidFill>
                  <a:schemeClr val="tx1"/>
                </a:solidFill>
                <a:latin typeface="+mn-lt"/>
              </a:rPr>
              <a:t> </a:t>
            </a:r>
            <a:r>
              <a:rPr lang="pl-PL" dirty="0" err="1">
                <a:solidFill>
                  <a:schemeClr val="tx1"/>
                </a:solidFill>
                <a:latin typeface="+mn-lt"/>
              </a:rPr>
              <a:t>does</a:t>
            </a:r>
            <a:r>
              <a:rPr lang="pl-PL" dirty="0">
                <a:solidFill>
                  <a:schemeClr val="tx1"/>
                </a:solidFill>
                <a:latin typeface="+mn-lt"/>
              </a:rPr>
              <a:t> </a:t>
            </a:r>
            <a:r>
              <a:rPr lang="pl-PL" dirty="0" err="1">
                <a:solidFill>
                  <a:schemeClr val="tx1"/>
                </a:solidFill>
                <a:latin typeface="+mn-lt"/>
              </a:rPr>
              <a:t>it</a:t>
            </a:r>
            <a:r>
              <a:rPr lang="pl-PL" dirty="0">
                <a:solidFill>
                  <a:schemeClr val="tx1"/>
                </a:solidFill>
                <a:latin typeface="+mn-lt"/>
              </a:rPr>
              <a:t> </a:t>
            </a:r>
            <a:r>
              <a:rPr lang="pl-PL" dirty="0" err="1">
                <a:solidFill>
                  <a:schemeClr val="tx1"/>
                </a:solidFill>
                <a:latin typeface="+mn-lt"/>
              </a:rPr>
              <a:t>satisfy</a:t>
            </a:r>
            <a:r>
              <a:rPr lang="pl-PL" dirty="0">
                <a:solidFill>
                  <a:schemeClr val="tx1"/>
                </a:solidFill>
                <a:latin typeface="+mn-lt"/>
              </a:rPr>
              <a:t>?)</a:t>
            </a:r>
          </a:p>
          <a:p>
            <a:r>
              <a:rPr lang="pl-PL" dirty="0" err="1">
                <a:solidFill>
                  <a:schemeClr val="tx1"/>
                </a:solidFill>
                <a:latin typeface="+mn-lt"/>
              </a:rPr>
              <a:t>Price</a:t>
            </a:r>
            <a:r>
              <a:rPr lang="pl-PL" dirty="0">
                <a:solidFill>
                  <a:schemeClr val="tx1"/>
                </a:solidFill>
                <a:latin typeface="+mn-lt"/>
              </a:rPr>
              <a:t>: 12pln / liter</a:t>
            </a:r>
          </a:p>
          <a:p>
            <a:r>
              <a:rPr lang="pl-PL" dirty="0">
                <a:solidFill>
                  <a:schemeClr val="tx1"/>
                </a:solidFill>
                <a:latin typeface="+mn-lt"/>
              </a:rPr>
              <a:t>Place: sold </a:t>
            </a:r>
            <a:r>
              <a:rPr lang="pl-PL" dirty="0" err="1">
                <a:solidFill>
                  <a:schemeClr val="tx1"/>
                </a:solidFill>
                <a:latin typeface="+mn-lt"/>
              </a:rPr>
              <a:t>only</a:t>
            </a:r>
            <a:r>
              <a:rPr lang="pl-PL" dirty="0">
                <a:solidFill>
                  <a:schemeClr val="tx1"/>
                </a:solidFill>
                <a:latin typeface="+mn-lt"/>
              </a:rPr>
              <a:t> in </a:t>
            </a:r>
            <a:r>
              <a:rPr lang="pl-PL" dirty="0" err="1">
                <a:solidFill>
                  <a:schemeClr val="tx1"/>
                </a:solidFill>
                <a:latin typeface="+mn-lt"/>
              </a:rPr>
              <a:t>upperscale</a:t>
            </a:r>
            <a:r>
              <a:rPr lang="pl-PL" dirty="0">
                <a:solidFill>
                  <a:schemeClr val="tx1"/>
                </a:solidFill>
                <a:latin typeface="+mn-lt"/>
              </a:rPr>
              <a:t> </a:t>
            </a:r>
            <a:r>
              <a:rPr lang="pl-PL" dirty="0" err="1">
                <a:solidFill>
                  <a:schemeClr val="tx1"/>
                </a:solidFill>
                <a:latin typeface="+mn-lt"/>
              </a:rPr>
              <a:t>grocery</a:t>
            </a:r>
            <a:r>
              <a:rPr lang="pl-PL" dirty="0">
                <a:solidFill>
                  <a:schemeClr val="tx1"/>
                </a:solidFill>
                <a:latin typeface="+mn-lt"/>
              </a:rPr>
              <a:t> stores </a:t>
            </a:r>
            <a:r>
              <a:rPr lang="pl-PL" dirty="0" err="1">
                <a:solidFill>
                  <a:schemeClr val="tx1"/>
                </a:solidFill>
                <a:latin typeface="+mn-lt"/>
              </a:rPr>
              <a:t>or</a:t>
            </a:r>
            <a:endParaRPr lang="pl-PL" dirty="0">
              <a:solidFill>
                <a:schemeClr val="tx1"/>
              </a:solidFill>
              <a:latin typeface="+mn-lt"/>
            </a:endParaRPr>
          </a:p>
          <a:p>
            <a:pPr marL="0" indent="0">
              <a:buNone/>
            </a:pPr>
            <a:r>
              <a:rPr lang="pl-PL" dirty="0">
                <a:solidFill>
                  <a:schemeClr val="tx1"/>
                </a:solidFill>
                <a:latin typeface="+mn-lt"/>
              </a:rPr>
              <a:t>	</a:t>
            </a:r>
            <a:r>
              <a:rPr lang="pl-PL" dirty="0" err="1">
                <a:solidFill>
                  <a:schemeClr val="tx1"/>
                </a:solidFill>
                <a:latin typeface="+mn-lt"/>
              </a:rPr>
              <a:t>durring</a:t>
            </a:r>
            <a:r>
              <a:rPr lang="pl-PL" dirty="0">
                <a:solidFill>
                  <a:schemeClr val="tx1"/>
                </a:solidFill>
                <a:latin typeface="+mn-lt"/>
              </a:rPr>
              <a:t> </a:t>
            </a:r>
            <a:r>
              <a:rPr lang="pl-PL" dirty="0" err="1">
                <a:solidFill>
                  <a:schemeClr val="tx1"/>
                </a:solidFill>
                <a:latin typeface="+mn-lt"/>
              </a:rPr>
              <a:t>fashion</a:t>
            </a:r>
            <a:r>
              <a:rPr lang="pl-PL" dirty="0">
                <a:solidFill>
                  <a:schemeClr val="tx1"/>
                </a:solidFill>
                <a:latin typeface="+mn-lt"/>
              </a:rPr>
              <a:t> </a:t>
            </a:r>
            <a:r>
              <a:rPr lang="pl-PL" dirty="0" err="1">
                <a:solidFill>
                  <a:schemeClr val="tx1"/>
                </a:solidFill>
                <a:latin typeface="+mn-lt"/>
              </a:rPr>
              <a:t>shows</a:t>
            </a:r>
            <a:r>
              <a:rPr lang="pl-PL" dirty="0">
                <a:solidFill>
                  <a:schemeClr val="tx1"/>
                </a:solidFill>
                <a:latin typeface="+mn-lt"/>
              </a:rPr>
              <a:t>, </a:t>
            </a:r>
            <a:r>
              <a:rPr lang="pl-PL" dirty="0" err="1">
                <a:solidFill>
                  <a:schemeClr val="tx1"/>
                </a:solidFill>
                <a:latin typeface="+mn-lt"/>
              </a:rPr>
              <a:t>premiers</a:t>
            </a:r>
            <a:r>
              <a:rPr lang="pl-PL" dirty="0">
                <a:solidFill>
                  <a:schemeClr val="tx1"/>
                </a:solidFill>
                <a:latin typeface="+mn-lt"/>
              </a:rPr>
              <a:t> </a:t>
            </a:r>
            <a:r>
              <a:rPr lang="pl-PL" dirty="0" err="1">
                <a:solidFill>
                  <a:schemeClr val="tx1"/>
                </a:solidFill>
                <a:latin typeface="+mn-lt"/>
              </a:rPr>
              <a:t>etc</a:t>
            </a:r>
            <a:endParaRPr lang="pl-PL" dirty="0">
              <a:solidFill>
                <a:schemeClr val="tx1"/>
              </a:solidFill>
              <a:latin typeface="+mn-lt"/>
            </a:endParaRPr>
          </a:p>
          <a:p>
            <a:r>
              <a:rPr lang="pl-PL" dirty="0" err="1">
                <a:solidFill>
                  <a:schemeClr val="tx1"/>
                </a:solidFill>
                <a:latin typeface="+mn-lt"/>
              </a:rPr>
              <a:t>Promotion</a:t>
            </a:r>
            <a:r>
              <a:rPr lang="pl-PL" dirty="0">
                <a:solidFill>
                  <a:schemeClr val="tx1"/>
                </a:solidFill>
                <a:latin typeface="+mn-lt"/>
              </a:rPr>
              <a:t>: </a:t>
            </a:r>
            <a:r>
              <a:rPr lang="pl-PL" dirty="0" err="1">
                <a:solidFill>
                  <a:schemeClr val="tx1"/>
                </a:solidFill>
                <a:latin typeface="+mn-lt"/>
              </a:rPr>
              <a:t>word</a:t>
            </a:r>
            <a:r>
              <a:rPr lang="pl-PL" dirty="0">
                <a:solidFill>
                  <a:schemeClr val="tx1"/>
                </a:solidFill>
                <a:latin typeface="+mn-lt"/>
              </a:rPr>
              <a:t> of </a:t>
            </a:r>
            <a:r>
              <a:rPr lang="pl-PL" dirty="0" err="1">
                <a:solidFill>
                  <a:schemeClr val="tx1"/>
                </a:solidFill>
                <a:latin typeface="+mn-lt"/>
              </a:rPr>
              <a:t>mouth</a:t>
            </a:r>
            <a:r>
              <a:rPr lang="pl-PL" dirty="0">
                <a:solidFill>
                  <a:schemeClr val="tx1"/>
                </a:solidFill>
                <a:latin typeface="+mn-lt"/>
              </a:rPr>
              <a:t>, </a:t>
            </a:r>
            <a:r>
              <a:rPr lang="pl-PL" dirty="0" err="1">
                <a:solidFill>
                  <a:schemeClr val="tx1"/>
                </a:solidFill>
                <a:latin typeface="+mn-lt"/>
              </a:rPr>
              <a:t>celebrities</a:t>
            </a:r>
            <a:r>
              <a:rPr lang="pl-PL" dirty="0">
                <a:solidFill>
                  <a:schemeClr val="tx1"/>
                </a:solidFill>
                <a:latin typeface="+mn-lt"/>
              </a:rPr>
              <a:t> </a:t>
            </a:r>
          </a:p>
          <a:p>
            <a:endParaRPr lang="pl-PL" dirty="0">
              <a:solidFill>
                <a:schemeClr val="tx1"/>
              </a:solidFill>
              <a:latin typeface="+mn-lt"/>
            </a:endParaRPr>
          </a:p>
          <a:p>
            <a:r>
              <a:rPr lang="pl-PL" dirty="0">
                <a:solidFill>
                  <a:schemeClr val="tx1"/>
                </a:solidFill>
                <a:latin typeface="+mn-lt"/>
                <a:hlinkClick r:id="rId2">
                  <a:extLst>
                    <a:ext uri="{A12FA001-AC4F-418D-AE19-62706E023703}">
                      <ahyp:hlinkClr xmlns:ahyp="http://schemas.microsoft.com/office/drawing/2018/hyperlinkcolor" val="tx"/>
                    </a:ext>
                  </a:extLst>
                </a:hlinkClick>
              </a:rPr>
              <a:t>https://www.youtube.com/watch?v=7ZvDEHvAPRY</a:t>
            </a:r>
            <a:endParaRPr lang="pl-PL" dirty="0">
              <a:solidFill>
                <a:schemeClr val="tx1"/>
              </a:solidFill>
              <a:latin typeface="+mn-lt"/>
            </a:endParaRPr>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80</a:t>
            </a:fld>
            <a:endParaRPr lang="pl-PL"/>
          </a:p>
        </p:txBody>
      </p:sp>
      <p:pic>
        <p:nvPicPr>
          <p:cNvPr id="2050" name="Picture 2" descr="VODA NATURALNA Voda Naturalna gazowana 1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476672"/>
            <a:ext cx="194421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6177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solidFill>
                <a:schemeClr val="tx1"/>
              </a:solidFill>
              <a:latin typeface="+mn-lt"/>
            </a:endParaRPr>
          </a:p>
        </p:txBody>
      </p:sp>
      <p:sp>
        <p:nvSpPr>
          <p:cNvPr id="3" name="Symbol zastępczy zawartości 2"/>
          <p:cNvSpPr>
            <a:spLocks noGrp="1"/>
          </p:cNvSpPr>
          <p:nvPr>
            <p:ph idx="1"/>
          </p:nvPr>
        </p:nvSpPr>
        <p:spPr/>
        <p:txBody>
          <a:bodyPr/>
          <a:lstStyle/>
          <a:p>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81</a:t>
            </a:fld>
            <a:endParaRPr lang="pl-PL"/>
          </a:p>
        </p:txBody>
      </p:sp>
      <p:pic>
        <p:nvPicPr>
          <p:cNvPr id="3074" name="Picture 2" descr="Znalezione obrazy dla zapytania vo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073944"/>
            <a:ext cx="6286500" cy="4550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9541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solidFill>
                <a:schemeClr val="tx1"/>
              </a:solidFill>
              <a:latin typeface="+mn-lt"/>
            </a:endParaRPr>
          </a:p>
        </p:txBody>
      </p:sp>
      <p:sp>
        <p:nvSpPr>
          <p:cNvPr id="3" name="Symbol zastępczy zawartości 2"/>
          <p:cNvSpPr>
            <a:spLocks noGrp="1"/>
          </p:cNvSpPr>
          <p:nvPr>
            <p:ph idx="1"/>
          </p:nvPr>
        </p:nvSpPr>
        <p:spPr/>
        <p:txBody>
          <a:bodyPr/>
          <a:lstStyle/>
          <a:p>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82</a:t>
            </a:fld>
            <a:endParaRPr lang="pl-PL"/>
          </a:p>
        </p:txBody>
      </p:sp>
      <p:pic>
        <p:nvPicPr>
          <p:cNvPr id="5122" name="Picture 2" descr="Podobny obraz"/>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3657" y="857250"/>
            <a:ext cx="397549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2229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dirty="0">
              <a:solidFill>
                <a:schemeClr val="tx1"/>
              </a:solidFill>
              <a:latin typeface="+mn-lt"/>
            </a:endParaRPr>
          </a:p>
        </p:txBody>
      </p:sp>
      <p:sp>
        <p:nvSpPr>
          <p:cNvPr id="3" name="Symbol zastępczy zawartości 2"/>
          <p:cNvSpPr>
            <a:spLocks noGrp="1"/>
          </p:cNvSpPr>
          <p:nvPr>
            <p:ph idx="1"/>
          </p:nvPr>
        </p:nvSpPr>
        <p:spPr/>
        <p:txBody>
          <a:bodyPr/>
          <a:lstStyle/>
          <a:p>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83</a:t>
            </a:fld>
            <a:endParaRPr lang="pl-PL"/>
          </a:p>
        </p:txBody>
      </p:sp>
      <p:pic>
        <p:nvPicPr>
          <p:cNvPr id="6146" name="Picture 2" descr="Znalezione obrazy dla zapytania vo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07" y="2591826"/>
            <a:ext cx="8932793" cy="278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5655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dirty="0">
              <a:solidFill>
                <a:schemeClr val="tx1"/>
              </a:solidFill>
              <a:latin typeface="+mn-lt"/>
            </a:endParaRPr>
          </a:p>
        </p:txBody>
      </p:sp>
      <p:sp>
        <p:nvSpPr>
          <p:cNvPr id="3" name="Symbol zastępczy zawartości 2"/>
          <p:cNvSpPr>
            <a:spLocks noGrp="1"/>
          </p:cNvSpPr>
          <p:nvPr>
            <p:ph idx="1"/>
          </p:nvPr>
        </p:nvSpPr>
        <p:spPr/>
        <p:txBody>
          <a:bodyPr/>
          <a:lstStyle/>
          <a:p>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84</a:t>
            </a:fld>
            <a:endParaRPr lang="pl-PL"/>
          </a:p>
        </p:txBody>
      </p:sp>
      <p:pic>
        <p:nvPicPr>
          <p:cNvPr id="4098" name="Picture 2" descr="Znalezione obrazy dla zapytania vo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1" y="2537044"/>
            <a:ext cx="7714826" cy="240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4389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solidFill>
                  <a:schemeClr val="tx1"/>
                </a:solidFill>
                <a:latin typeface="+mn-lt"/>
              </a:rPr>
              <a:t>Market </a:t>
            </a:r>
            <a:r>
              <a:rPr lang="pl-PL" dirty="0" err="1">
                <a:solidFill>
                  <a:schemeClr val="tx1"/>
                </a:solidFill>
                <a:latin typeface="+mn-lt"/>
              </a:rPr>
              <a:t>Segmentation</a:t>
            </a:r>
            <a:endParaRPr lang="pl-PL" dirty="0">
              <a:solidFill>
                <a:schemeClr val="tx1"/>
              </a:solidFill>
              <a:latin typeface="+mn-lt"/>
            </a:endParaRPr>
          </a:p>
        </p:txBody>
      </p:sp>
      <p:sp>
        <p:nvSpPr>
          <p:cNvPr id="3" name="Symbol zastępczy zawartości 2"/>
          <p:cNvSpPr>
            <a:spLocks noGrp="1"/>
          </p:cNvSpPr>
          <p:nvPr>
            <p:ph idx="1"/>
          </p:nvPr>
        </p:nvSpPr>
        <p:spPr/>
        <p:txBody>
          <a:bodyPr>
            <a:normAutofit fontScale="92500" lnSpcReduction="20000"/>
          </a:bodyPr>
          <a:lstStyle/>
          <a:p>
            <a:pPr marL="0" indent="0">
              <a:buNone/>
            </a:pPr>
            <a:r>
              <a:rPr lang="pl-PL" b="1" dirty="0">
                <a:solidFill>
                  <a:schemeClr val="tx1"/>
                </a:solidFill>
                <a:latin typeface="+mn-lt"/>
              </a:rPr>
              <a:t>Market </a:t>
            </a:r>
            <a:r>
              <a:rPr lang="pl-PL" b="1" dirty="0" err="1">
                <a:solidFill>
                  <a:schemeClr val="tx1"/>
                </a:solidFill>
                <a:latin typeface="+mn-lt"/>
              </a:rPr>
              <a:t>Segmentation</a:t>
            </a:r>
            <a:endParaRPr lang="pl-PL" b="1" dirty="0">
              <a:solidFill>
                <a:schemeClr val="tx1"/>
              </a:solidFill>
              <a:latin typeface="+mn-lt"/>
            </a:endParaRPr>
          </a:p>
          <a:p>
            <a:pPr marL="0" indent="0">
              <a:buNone/>
            </a:pPr>
            <a:r>
              <a:rPr lang="pl-PL" dirty="0" err="1">
                <a:solidFill>
                  <a:schemeClr val="tx1"/>
                </a:solidFill>
                <a:latin typeface="+mn-lt"/>
              </a:rPr>
              <a:t>Dividing</a:t>
            </a:r>
            <a:r>
              <a:rPr lang="pl-PL" dirty="0">
                <a:solidFill>
                  <a:schemeClr val="tx1"/>
                </a:solidFill>
                <a:latin typeface="+mn-lt"/>
              </a:rPr>
              <a:t> a market – </a:t>
            </a:r>
            <a:r>
              <a:rPr lang="pl-PL" dirty="0" err="1">
                <a:solidFill>
                  <a:schemeClr val="tx1"/>
                </a:solidFill>
                <a:latin typeface="+mn-lt"/>
              </a:rPr>
              <a:t>buyers</a:t>
            </a:r>
            <a:r>
              <a:rPr lang="pl-PL" dirty="0">
                <a:solidFill>
                  <a:schemeClr val="tx1"/>
                </a:solidFill>
                <a:latin typeface="+mn-lt"/>
              </a:rPr>
              <a:t> </a:t>
            </a:r>
            <a:r>
              <a:rPr lang="pl-PL" dirty="0" err="1">
                <a:solidFill>
                  <a:schemeClr val="tx1"/>
                </a:solidFill>
                <a:latin typeface="+mn-lt"/>
              </a:rPr>
              <a:t>who</a:t>
            </a:r>
            <a:r>
              <a:rPr lang="pl-PL" dirty="0">
                <a:solidFill>
                  <a:schemeClr val="tx1"/>
                </a:solidFill>
                <a:latin typeface="+mn-lt"/>
              </a:rPr>
              <a:t> </a:t>
            </a:r>
            <a:r>
              <a:rPr lang="pl-PL" dirty="0" err="1">
                <a:solidFill>
                  <a:schemeClr val="tx1"/>
                </a:solidFill>
                <a:latin typeface="+mn-lt"/>
              </a:rPr>
              <a:t>have</a:t>
            </a:r>
            <a:r>
              <a:rPr lang="pl-PL" dirty="0">
                <a:solidFill>
                  <a:schemeClr val="tx1"/>
                </a:solidFill>
                <a:latin typeface="+mn-lt"/>
              </a:rPr>
              <a:t> </a:t>
            </a:r>
            <a:r>
              <a:rPr lang="pl-PL" dirty="0" err="1">
                <a:solidFill>
                  <a:schemeClr val="tx1"/>
                </a:solidFill>
                <a:latin typeface="+mn-lt"/>
              </a:rPr>
              <a:t>different</a:t>
            </a:r>
            <a:r>
              <a:rPr lang="pl-PL" dirty="0">
                <a:solidFill>
                  <a:schemeClr val="tx1"/>
                </a:solidFill>
                <a:latin typeface="+mn-lt"/>
              </a:rPr>
              <a:t>:</a:t>
            </a:r>
          </a:p>
          <a:p>
            <a:pPr lvl="1"/>
            <a:r>
              <a:rPr lang="pl-PL" dirty="0" err="1">
                <a:solidFill>
                  <a:schemeClr val="tx1"/>
                </a:solidFill>
                <a:latin typeface="+mn-lt"/>
              </a:rPr>
              <a:t>needs</a:t>
            </a:r>
            <a:endParaRPr lang="pl-PL" dirty="0">
              <a:solidFill>
                <a:schemeClr val="tx1"/>
              </a:solidFill>
              <a:latin typeface="+mn-lt"/>
            </a:endParaRPr>
          </a:p>
          <a:p>
            <a:pPr lvl="1"/>
            <a:r>
              <a:rPr lang="pl-PL" dirty="0" err="1">
                <a:solidFill>
                  <a:schemeClr val="tx1"/>
                </a:solidFill>
                <a:latin typeface="+mn-lt"/>
              </a:rPr>
              <a:t>Characteristics</a:t>
            </a:r>
            <a:endParaRPr lang="pl-PL" dirty="0">
              <a:solidFill>
                <a:schemeClr val="tx1"/>
              </a:solidFill>
              <a:latin typeface="+mn-lt"/>
            </a:endParaRPr>
          </a:p>
          <a:p>
            <a:pPr lvl="1"/>
            <a:r>
              <a:rPr lang="pl-PL" dirty="0" err="1">
                <a:solidFill>
                  <a:schemeClr val="tx1"/>
                </a:solidFill>
                <a:latin typeface="+mn-lt"/>
              </a:rPr>
              <a:t>Behaviors</a:t>
            </a:r>
            <a:r>
              <a:rPr lang="pl-PL" dirty="0">
                <a:solidFill>
                  <a:schemeClr val="tx1"/>
                </a:solidFill>
                <a:latin typeface="+mn-lt"/>
              </a:rPr>
              <a:t> </a:t>
            </a:r>
          </a:p>
          <a:p>
            <a:pPr marL="342900" lvl="1" indent="0">
              <a:buNone/>
            </a:pPr>
            <a:r>
              <a:rPr lang="pl-PL" dirty="0">
                <a:solidFill>
                  <a:schemeClr val="tx1"/>
                </a:solidFill>
                <a:latin typeface="+mn-lt"/>
              </a:rPr>
              <a:t>……and </a:t>
            </a:r>
            <a:r>
              <a:rPr lang="pl-PL" dirty="0" err="1">
                <a:solidFill>
                  <a:schemeClr val="tx1"/>
                </a:solidFill>
                <a:latin typeface="+mn-lt"/>
              </a:rPr>
              <a:t>require</a:t>
            </a:r>
            <a:r>
              <a:rPr lang="pl-PL" dirty="0">
                <a:solidFill>
                  <a:schemeClr val="tx1"/>
                </a:solidFill>
                <a:latin typeface="+mn-lt"/>
              </a:rPr>
              <a:t> </a:t>
            </a:r>
            <a:r>
              <a:rPr lang="pl-PL" dirty="0" err="1">
                <a:solidFill>
                  <a:schemeClr val="tx1"/>
                </a:solidFill>
                <a:latin typeface="+mn-lt"/>
              </a:rPr>
              <a:t>seperate</a:t>
            </a:r>
            <a:r>
              <a:rPr lang="pl-PL" dirty="0">
                <a:solidFill>
                  <a:schemeClr val="tx1"/>
                </a:solidFill>
                <a:latin typeface="+mn-lt"/>
              </a:rPr>
              <a:t> products </a:t>
            </a:r>
            <a:r>
              <a:rPr lang="pl-PL" dirty="0" err="1">
                <a:solidFill>
                  <a:schemeClr val="tx1"/>
                </a:solidFill>
                <a:latin typeface="+mn-lt"/>
              </a:rPr>
              <a:t>or</a:t>
            </a:r>
            <a:r>
              <a:rPr lang="pl-PL" dirty="0">
                <a:solidFill>
                  <a:schemeClr val="tx1"/>
                </a:solidFill>
                <a:latin typeface="+mn-lt"/>
              </a:rPr>
              <a:t> marketing </a:t>
            </a:r>
            <a:r>
              <a:rPr lang="pl-PL" dirty="0" err="1">
                <a:solidFill>
                  <a:schemeClr val="tx1"/>
                </a:solidFill>
                <a:latin typeface="+mn-lt"/>
              </a:rPr>
              <a:t>programs</a:t>
            </a:r>
            <a:r>
              <a:rPr lang="pl-PL" dirty="0">
                <a:solidFill>
                  <a:schemeClr val="tx1"/>
                </a:solidFill>
                <a:latin typeface="+mn-lt"/>
              </a:rPr>
              <a:t> </a:t>
            </a:r>
          </a:p>
          <a:p>
            <a:pPr marL="0" indent="0">
              <a:buNone/>
            </a:pPr>
            <a:endParaRPr lang="pl-PL" dirty="0">
              <a:solidFill>
                <a:schemeClr val="tx1"/>
              </a:solidFill>
              <a:latin typeface="+mn-lt"/>
            </a:endParaRPr>
          </a:p>
          <a:p>
            <a:pPr marL="0" indent="0">
              <a:buNone/>
            </a:pPr>
            <a:r>
              <a:rPr lang="pl-PL" b="1" dirty="0">
                <a:solidFill>
                  <a:schemeClr val="tx1"/>
                </a:solidFill>
                <a:latin typeface="+mn-lt"/>
              </a:rPr>
              <a:t>Market segment </a:t>
            </a:r>
          </a:p>
          <a:p>
            <a:pPr marL="0" indent="0">
              <a:buNone/>
            </a:pPr>
            <a:r>
              <a:rPr lang="pl-PL" dirty="0">
                <a:solidFill>
                  <a:schemeClr val="tx1"/>
                </a:solidFill>
                <a:latin typeface="+mn-lt"/>
              </a:rPr>
              <a:t>A </a:t>
            </a:r>
            <a:r>
              <a:rPr lang="pl-PL" dirty="0" err="1">
                <a:solidFill>
                  <a:schemeClr val="tx1"/>
                </a:solidFill>
                <a:latin typeface="+mn-lt"/>
              </a:rPr>
              <a:t>group</a:t>
            </a:r>
            <a:r>
              <a:rPr lang="pl-PL" dirty="0">
                <a:solidFill>
                  <a:schemeClr val="tx1"/>
                </a:solidFill>
                <a:latin typeface="+mn-lt"/>
              </a:rPr>
              <a:t> of </a:t>
            </a:r>
            <a:r>
              <a:rPr lang="pl-PL" dirty="0" err="1">
                <a:solidFill>
                  <a:schemeClr val="tx1"/>
                </a:solidFill>
                <a:latin typeface="+mn-lt"/>
              </a:rPr>
              <a:t>consumers</a:t>
            </a:r>
            <a:r>
              <a:rPr lang="pl-PL" dirty="0">
                <a:solidFill>
                  <a:schemeClr val="tx1"/>
                </a:solidFill>
                <a:latin typeface="+mn-lt"/>
              </a:rPr>
              <a:t> </a:t>
            </a:r>
            <a:r>
              <a:rPr lang="pl-PL" dirty="0" err="1">
                <a:solidFill>
                  <a:schemeClr val="tx1"/>
                </a:solidFill>
                <a:latin typeface="+mn-lt"/>
              </a:rPr>
              <a:t>who</a:t>
            </a:r>
            <a:r>
              <a:rPr lang="pl-PL" dirty="0">
                <a:solidFill>
                  <a:schemeClr val="tx1"/>
                </a:solidFill>
                <a:latin typeface="+mn-lt"/>
              </a:rPr>
              <a:t> </a:t>
            </a:r>
            <a:r>
              <a:rPr lang="pl-PL" dirty="0" err="1">
                <a:solidFill>
                  <a:schemeClr val="tx1"/>
                </a:solidFill>
                <a:latin typeface="+mn-lt"/>
              </a:rPr>
              <a:t>respond</a:t>
            </a:r>
            <a:r>
              <a:rPr lang="pl-PL" dirty="0">
                <a:solidFill>
                  <a:schemeClr val="tx1"/>
                </a:solidFill>
                <a:latin typeface="+mn-lt"/>
              </a:rPr>
              <a:t> in a </a:t>
            </a:r>
            <a:r>
              <a:rPr lang="pl-PL" dirty="0" err="1">
                <a:solidFill>
                  <a:schemeClr val="tx1"/>
                </a:solidFill>
                <a:latin typeface="+mn-lt"/>
              </a:rPr>
              <a:t>similar</a:t>
            </a:r>
            <a:r>
              <a:rPr lang="pl-PL" dirty="0">
                <a:solidFill>
                  <a:schemeClr val="tx1"/>
                </a:solidFill>
                <a:latin typeface="+mn-lt"/>
              </a:rPr>
              <a:t> </a:t>
            </a:r>
            <a:r>
              <a:rPr lang="pl-PL" dirty="0" err="1">
                <a:solidFill>
                  <a:schemeClr val="tx1"/>
                </a:solidFill>
                <a:latin typeface="+mn-lt"/>
              </a:rPr>
              <a:t>way</a:t>
            </a:r>
            <a:r>
              <a:rPr lang="pl-PL" dirty="0">
                <a:solidFill>
                  <a:schemeClr val="tx1"/>
                </a:solidFill>
                <a:latin typeface="+mn-lt"/>
              </a:rPr>
              <a:t> to a </a:t>
            </a:r>
            <a:r>
              <a:rPr lang="pl-PL" dirty="0" err="1">
                <a:solidFill>
                  <a:schemeClr val="tx1"/>
                </a:solidFill>
                <a:latin typeface="+mn-lt"/>
              </a:rPr>
              <a:t>given</a:t>
            </a:r>
            <a:r>
              <a:rPr lang="pl-PL" dirty="0">
                <a:solidFill>
                  <a:schemeClr val="tx1"/>
                </a:solidFill>
                <a:latin typeface="+mn-lt"/>
              </a:rPr>
              <a:t> set of marketing </a:t>
            </a:r>
            <a:r>
              <a:rPr lang="pl-PL" dirty="0" err="1">
                <a:solidFill>
                  <a:schemeClr val="tx1"/>
                </a:solidFill>
                <a:latin typeface="+mn-lt"/>
              </a:rPr>
              <a:t>efforts</a:t>
            </a:r>
            <a:r>
              <a:rPr lang="pl-PL" dirty="0">
                <a:solidFill>
                  <a:schemeClr val="tx1"/>
                </a:solidFill>
                <a:latin typeface="+mn-lt"/>
              </a:rPr>
              <a:t> </a:t>
            </a:r>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85</a:t>
            </a:fld>
            <a:endParaRPr lang="pl-PL"/>
          </a:p>
        </p:txBody>
      </p:sp>
    </p:spTree>
    <p:extLst>
      <p:ext uri="{BB962C8B-B14F-4D97-AF65-F5344CB8AC3E}">
        <p14:creationId xmlns:p14="http://schemas.microsoft.com/office/powerpoint/2010/main" val="3585238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solidFill>
                <a:schemeClr val="tx1"/>
              </a:solidFill>
              <a:latin typeface="+mn-lt"/>
            </a:endParaRPr>
          </a:p>
        </p:txBody>
      </p:sp>
      <p:sp>
        <p:nvSpPr>
          <p:cNvPr id="3" name="Symbol zastępczy zawartości 2"/>
          <p:cNvSpPr>
            <a:spLocks noGrp="1"/>
          </p:cNvSpPr>
          <p:nvPr>
            <p:ph idx="1"/>
          </p:nvPr>
        </p:nvSpPr>
        <p:spPr/>
        <p:txBody>
          <a:bodyPr/>
          <a:lstStyle/>
          <a:p>
            <a:endParaRPr lang="pl-PL"/>
          </a:p>
        </p:txBody>
      </p:sp>
      <p:sp>
        <p:nvSpPr>
          <p:cNvPr id="4" name="Symbol zastępczy stopki 3"/>
          <p:cNvSpPr>
            <a:spLocks noGrp="1"/>
          </p:cNvSpPr>
          <p:nvPr>
            <p:ph type="ftr" sz="quarter" idx="11"/>
          </p:nvPr>
        </p:nvSpPr>
        <p:spPr/>
        <p:txBody>
          <a:bodyPr/>
          <a:lstStyle/>
          <a:p>
            <a:endParaRPr lang="pl-PL"/>
          </a:p>
        </p:txBody>
      </p:sp>
      <p:sp>
        <p:nvSpPr>
          <p:cNvPr id="5" name="Symbol zastępczy numeru slajdu 4"/>
          <p:cNvSpPr>
            <a:spLocks noGrp="1"/>
          </p:cNvSpPr>
          <p:nvPr>
            <p:ph type="sldNum" sz="quarter" idx="12"/>
          </p:nvPr>
        </p:nvSpPr>
        <p:spPr/>
        <p:txBody>
          <a:bodyPr/>
          <a:lstStyle/>
          <a:p>
            <a:fld id="{A0B53101-C3D1-469C-97F2-C723F69C1BBA}" type="slidenum">
              <a:rPr lang="pl-PL" smtClean="0"/>
              <a:t>86</a:t>
            </a:fld>
            <a:endParaRPr lang="pl-PL"/>
          </a:p>
        </p:txBody>
      </p:sp>
      <p:pic>
        <p:nvPicPr>
          <p:cNvPr id="9218" name="Picture 2" descr="Znalezione obrazy dla zapytania market seg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345" y="1109134"/>
            <a:ext cx="6214442" cy="4623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6555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ymbol zastępczy stopki 3"/>
          <p:cNvSpPr>
            <a:spLocks noGrp="1"/>
          </p:cNvSpPr>
          <p:nvPr>
            <p:ph type="ftr" sz="quarter" idx="11"/>
          </p:nvPr>
        </p:nvSpPr>
        <p:spPr/>
        <p:txBody>
          <a:bodyPr/>
          <a:lstStyle/>
          <a:p>
            <a:pPr>
              <a:defRPr/>
            </a:pPr>
            <a:r>
              <a:rPr lang="pl-PL" altLang="en-US"/>
              <a:t>PJIIT </a:t>
            </a:r>
          </a:p>
        </p:txBody>
      </p:sp>
      <p:sp>
        <p:nvSpPr>
          <p:cNvPr id="38915" name="Rectangle 4"/>
          <p:cNvSpPr>
            <a:spLocks noGrp="1" noChangeArrowheads="1"/>
          </p:cNvSpPr>
          <p:nvPr>
            <p:ph type="title"/>
          </p:nvPr>
        </p:nvSpPr>
        <p:spPr>
          <a:xfrm>
            <a:off x="457200" y="277813"/>
            <a:ext cx="8075613" cy="774700"/>
          </a:xfrm>
        </p:spPr>
        <p:txBody>
          <a:bodyPr/>
          <a:lstStyle/>
          <a:p>
            <a:pPr eaLnBrk="1" hangingPunct="1"/>
            <a:r>
              <a:rPr lang="pl-PL" sz="4000" b="1" dirty="0">
                <a:solidFill>
                  <a:schemeClr val="tx1"/>
                </a:solidFill>
                <a:latin typeface="+mn-lt"/>
              </a:rPr>
              <a:t>The GE </a:t>
            </a:r>
            <a:r>
              <a:rPr lang="pl-PL" sz="4000" b="1" dirty="0" err="1">
                <a:solidFill>
                  <a:schemeClr val="tx1"/>
                </a:solidFill>
                <a:latin typeface="+mn-lt"/>
              </a:rPr>
              <a:t>McKinsey</a:t>
            </a:r>
            <a:r>
              <a:rPr lang="pl-PL" sz="4000" b="1" dirty="0">
                <a:solidFill>
                  <a:schemeClr val="tx1"/>
                </a:solidFill>
                <a:latin typeface="+mn-lt"/>
              </a:rPr>
              <a:t> </a:t>
            </a:r>
            <a:r>
              <a:rPr lang="pl-PL" sz="4000" b="1" dirty="0" err="1">
                <a:solidFill>
                  <a:schemeClr val="tx1"/>
                </a:solidFill>
                <a:latin typeface="+mn-lt"/>
              </a:rPr>
              <a:t>Matrix</a:t>
            </a:r>
            <a:endParaRPr lang="pl-PL" sz="4000" b="1" dirty="0">
              <a:solidFill>
                <a:schemeClr val="tx1"/>
              </a:solidFill>
              <a:latin typeface="+mn-lt"/>
            </a:endParaRPr>
          </a:p>
        </p:txBody>
      </p:sp>
      <p:graphicFrame>
        <p:nvGraphicFramePr>
          <p:cNvPr id="241761" name="Group 97"/>
          <p:cNvGraphicFramePr>
            <a:graphicFrameLocks noGrp="1"/>
          </p:cNvGraphicFramePr>
          <p:nvPr/>
        </p:nvGraphicFramePr>
        <p:xfrm>
          <a:off x="179388" y="1412776"/>
          <a:ext cx="8785225" cy="4081463"/>
        </p:xfrm>
        <a:graphic>
          <a:graphicData uri="http://schemas.openxmlformats.org/drawingml/2006/table">
            <a:tbl>
              <a:tblPr/>
              <a:tblGrid>
                <a:gridCol w="2016125">
                  <a:extLst>
                    <a:ext uri="{9D8B030D-6E8A-4147-A177-3AD203B41FA5}">
                      <a16:colId xmlns:a16="http://schemas.microsoft.com/office/drawing/2014/main" val="20000"/>
                    </a:ext>
                  </a:extLst>
                </a:gridCol>
                <a:gridCol w="2089150">
                  <a:extLst>
                    <a:ext uri="{9D8B030D-6E8A-4147-A177-3AD203B41FA5}">
                      <a16:colId xmlns:a16="http://schemas.microsoft.com/office/drawing/2014/main" val="20001"/>
                    </a:ext>
                  </a:extLst>
                </a:gridCol>
                <a:gridCol w="2481262">
                  <a:extLst>
                    <a:ext uri="{9D8B030D-6E8A-4147-A177-3AD203B41FA5}">
                      <a16:colId xmlns:a16="http://schemas.microsoft.com/office/drawing/2014/main" val="20002"/>
                    </a:ext>
                  </a:extLst>
                </a:gridCol>
                <a:gridCol w="2198688">
                  <a:extLst>
                    <a:ext uri="{9D8B030D-6E8A-4147-A177-3AD203B41FA5}">
                      <a16:colId xmlns:a16="http://schemas.microsoft.com/office/drawing/2014/main" val="20003"/>
                    </a:ext>
                  </a:extLst>
                </a:gridCol>
              </a:tblGrid>
              <a:tr h="287437">
                <a:tc rowSpan="2">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pl-PL" sz="1800" b="1" i="0" u="none" strike="noStrike" cap="none" normalizeH="0" baseline="0" dirty="0" err="1">
                          <a:ln>
                            <a:noFill/>
                          </a:ln>
                          <a:solidFill>
                            <a:srgbClr val="003399"/>
                          </a:solidFill>
                          <a:effectLst/>
                          <a:latin typeface="Arial" charset="0"/>
                        </a:rPr>
                        <a:t>Attractiveness</a:t>
                      </a:r>
                      <a:r>
                        <a:rPr kumimoji="0" lang="pl-PL" sz="1800" b="1" i="0" u="none" strike="noStrike" cap="none" normalizeH="0" baseline="0" dirty="0">
                          <a:ln>
                            <a:noFill/>
                          </a:ln>
                          <a:solidFill>
                            <a:srgbClr val="003399"/>
                          </a:solidFill>
                          <a:effectLst/>
                          <a:latin typeface="Arial" charset="0"/>
                        </a:rPr>
                        <a:t> of the market</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pl-PL" sz="1800" b="1" i="0" u="none" strike="noStrike" cap="none" normalizeH="0" baseline="0" dirty="0">
                        <a:ln>
                          <a:noFill/>
                        </a:ln>
                        <a:solidFill>
                          <a:srgbClr val="003399"/>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pl-PL" sz="2400" b="1" i="0" u="none" strike="noStrike" cap="none" normalizeH="0" baseline="0" dirty="0">
                          <a:ln>
                            <a:noFill/>
                          </a:ln>
                          <a:solidFill>
                            <a:srgbClr val="003399"/>
                          </a:solidFill>
                          <a:effectLst/>
                          <a:latin typeface="Arial" charset="0"/>
                        </a:rPr>
                        <a:t>C</a:t>
                      </a:r>
                      <a:r>
                        <a:rPr kumimoji="0" lang="en-US" sz="2400" b="1" i="0" u="none" strike="noStrike" cap="none" normalizeH="0" baseline="0" dirty="0" err="1">
                          <a:ln>
                            <a:noFill/>
                          </a:ln>
                          <a:solidFill>
                            <a:srgbClr val="003399"/>
                          </a:solidFill>
                          <a:effectLst/>
                          <a:latin typeface="Arial" charset="0"/>
                        </a:rPr>
                        <a:t>ompetitiveness</a:t>
                      </a:r>
                      <a:r>
                        <a:rPr kumimoji="0" lang="en-US" sz="2400" b="1" i="0" u="none" strike="noStrike" cap="none" normalizeH="0" baseline="0" dirty="0">
                          <a:ln>
                            <a:noFill/>
                          </a:ln>
                          <a:solidFill>
                            <a:srgbClr val="003399"/>
                          </a:solidFill>
                          <a:effectLst/>
                          <a:latin typeface="Arial" charset="0"/>
                        </a:rPr>
                        <a:t> and competence of the </a:t>
                      </a:r>
                      <a:r>
                        <a:rPr kumimoji="0" lang="pl-PL" sz="2400" b="1" i="0" u="none" strike="noStrike" cap="none" normalizeH="0" baseline="0" dirty="0">
                          <a:ln>
                            <a:noFill/>
                          </a:ln>
                          <a:solidFill>
                            <a:srgbClr val="003399"/>
                          </a:solidFill>
                          <a:effectLst/>
                          <a:latin typeface="Arial" charset="0"/>
                        </a:rPr>
                        <a:t>SBU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0000"/>
                  </a:ext>
                </a:extLst>
              </a:tr>
              <a:tr h="576263">
                <a:tc vMerge="1">
                  <a:txBody>
                    <a:bodyPr/>
                    <a:lstStyle/>
                    <a:p>
                      <a:endParaRPr lang="pl-PL"/>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400" b="1" i="0" u="none" strike="noStrike" cap="none" normalizeH="0" baseline="0" dirty="0">
                          <a:ln>
                            <a:noFill/>
                          </a:ln>
                          <a:solidFill>
                            <a:srgbClr val="003399"/>
                          </a:solidFill>
                          <a:effectLst/>
                          <a:latin typeface="Arial" charset="0"/>
                        </a:rPr>
                        <a:t>High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400" b="1" i="0" u="none" strike="noStrike" cap="none" normalizeH="0" baseline="0" dirty="0">
                          <a:ln>
                            <a:noFill/>
                          </a:ln>
                          <a:solidFill>
                            <a:srgbClr val="003399"/>
                          </a:solidFill>
                          <a:effectLst/>
                          <a:latin typeface="Arial" charset="0"/>
                        </a:rPr>
                        <a:t>Medium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400" b="1" i="0" u="none" strike="noStrike" cap="none" normalizeH="0" baseline="0" dirty="0" err="1">
                          <a:ln>
                            <a:noFill/>
                          </a:ln>
                          <a:solidFill>
                            <a:srgbClr val="003399"/>
                          </a:solidFill>
                          <a:effectLst/>
                          <a:latin typeface="Arial" charset="0"/>
                        </a:rPr>
                        <a:t>Low</a:t>
                      </a:r>
                      <a:endParaRPr kumimoji="0" lang="pl-PL" sz="2400" b="1" i="0" u="none" strike="noStrike" cap="none" normalizeH="0" baseline="0" dirty="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400" b="1" i="0" u="none" strike="noStrike" cap="none" normalizeH="0" baseline="0" dirty="0">
                          <a:ln>
                            <a:noFill/>
                          </a:ln>
                          <a:solidFill>
                            <a:srgbClr val="003399"/>
                          </a:solidFill>
                          <a:effectLst/>
                          <a:latin typeface="Arial" charset="0"/>
                        </a:rPr>
                        <a:t>High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000" b="1" i="0" u="none" strike="noStrike" cap="none" normalizeH="0" baseline="0" dirty="0">
                          <a:ln>
                            <a:noFill/>
                          </a:ln>
                          <a:solidFill>
                            <a:srgbClr val="003399"/>
                          </a:solidFill>
                          <a:effectLst/>
                          <a:latin typeface="Arial" charset="0"/>
                          <a:sym typeface="Wingdings" pitchFamily="2" charset="2"/>
                        </a:rPr>
                        <a:t>Invest/</a:t>
                      </a:r>
                      <a:r>
                        <a:rPr kumimoji="0" lang="pl-PL" sz="2000" b="1" i="0" u="none" strike="noStrike" cap="none" normalizeH="0" baseline="0" dirty="0" err="1">
                          <a:ln>
                            <a:noFill/>
                          </a:ln>
                          <a:solidFill>
                            <a:srgbClr val="003399"/>
                          </a:solidFill>
                          <a:effectLst/>
                          <a:latin typeface="Arial" charset="0"/>
                          <a:sym typeface="Wingdings" pitchFamily="2" charset="2"/>
                        </a:rPr>
                        <a:t>grow</a:t>
                      </a:r>
                      <a:r>
                        <a:rPr kumimoji="0" lang="pl-PL" sz="2000" b="1" i="0" u="none" strike="noStrike" cap="none" normalizeH="0" baseline="0" dirty="0">
                          <a:ln>
                            <a:noFill/>
                          </a:ln>
                          <a:solidFill>
                            <a:srgbClr val="003399"/>
                          </a:solidFill>
                          <a:effectLst/>
                          <a:latin typeface="Arial" charset="0"/>
                          <a:sym typeface="Wingdings" pitchFamily="2" charset="2"/>
                        </a:rPr>
                        <a:t> </a:t>
                      </a:r>
                      <a:endParaRPr kumimoji="0" lang="pl-PL" sz="2000" b="1" i="0" u="none" strike="noStrike" cap="none" normalizeH="0" baseline="0" dirty="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pl-PL" sz="2000" b="1" i="0" u="none" strike="noStrike" cap="none" normalizeH="0" baseline="0" dirty="0">
                          <a:ln>
                            <a:noFill/>
                          </a:ln>
                          <a:solidFill>
                            <a:srgbClr val="003399"/>
                          </a:solidFill>
                          <a:effectLst/>
                          <a:latin typeface="Arial" charset="0"/>
                          <a:sym typeface="Wingdings" pitchFamily="2" charset="2"/>
                        </a:rPr>
                        <a:t>Invest/</a:t>
                      </a:r>
                      <a:r>
                        <a:rPr kumimoji="0" lang="pl-PL" sz="2000" b="1" i="0" u="none" strike="noStrike" cap="none" normalizeH="0" baseline="0" dirty="0" err="1">
                          <a:ln>
                            <a:noFill/>
                          </a:ln>
                          <a:solidFill>
                            <a:srgbClr val="003399"/>
                          </a:solidFill>
                          <a:effectLst/>
                          <a:latin typeface="Arial" charset="0"/>
                          <a:sym typeface="Wingdings" pitchFamily="2" charset="2"/>
                        </a:rPr>
                        <a:t>grow</a:t>
                      </a:r>
                      <a:r>
                        <a:rPr kumimoji="0" lang="pl-PL" sz="2000" b="1" i="0" u="none" strike="noStrike" cap="none" normalizeH="0" baseline="0" dirty="0">
                          <a:ln>
                            <a:noFill/>
                          </a:ln>
                          <a:solidFill>
                            <a:srgbClr val="003399"/>
                          </a:solidFill>
                          <a:effectLst/>
                          <a:latin typeface="Arial" charset="0"/>
                          <a:sym typeface="Wingdings" pitchFamily="2" charset="2"/>
                        </a:rPr>
                        <a:t> </a:t>
                      </a:r>
                      <a:endParaRPr kumimoji="0" lang="pl-PL" sz="2000" b="1" i="0" u="none" strike="noStrike" cap="none" normalizeH="0" baseline="0" dirty="0">
                        <a:ln>
                          <a:noFill/>
                        </a:ln>
                        <a:solidFill>
                          <a:srgbClr val="003399"/>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pl-PL" sz="2000" b="1" i="0" u="none" strike="noStrike" cap="none" normalizeH="0" baseline="0" dirty="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pl-PL" sz="2000" b="1" i="0" u="none" strike="noStrike" cap="none" normalizeH="0" baseline="0" dirty="0" err="1">
                          <a:ln>
                            <a:noFill/>
                          </a:ln>
                          <a:solidFill>
                            <a:schemeClr val="accent2"/>
                          </a:solidFill>
                          <a:effectLst/>
                          <a:latin typeface="Arial" charset="0"/>
                        </a:rPr>
                        <a:t>Hold</a:t>
                      </a:r>
                      <a:r>
                        <a:rPr kumimoji="0" lang="pl-PL" sz="2000" b="1" i="0" u="none" strike="noStrike" cap="none" normalizeH="0" baseline="0" dirty="0">
                          <a:ln>
                            <a:noFill/>
                          </a:ln>
                          <a:solidFill>
                            <a:schemeClr val="accent2"/>
                          </a:solidFill>
                          <a:effectLst/>
                          <a:latin typeface="Arial" charset="0"/>
                        </a:rPr>
                        <a:t>/</a:t>
                      </a:r>
                      <a:r>
                        <a:rPr kumimoji="0" lang="pl-PL" sz="2000" b="1" i="0" u="none" strike="noStrike" cap="none" normalizeH="0" baseline="0" dirty="0" err="1">
                          <a:ln>
                            <a:noFill/>
                          </a:ln>
                          <a:solidFill>
                            <a:schemeClr val="accent2"/>
                          </a:solidFill>
                          <a:effectLst/>
                          <a:latin typeface="Arial" charset="0"/>
                        </a:rPr>
                        <a:t>selective</a:t>
                      </a:r>
                      <a:endParaRPr kumimoji="0" lang="pl-PL" sz="2000" b="1" i="0" u="none" strike="noStrike" cap="none" normalizeH="0" baseline="0" dirty="0">
                        <a:ln>
                          <a:noFill/>
                        </a:ln>
                        <a:solidFill>
                          <a:schemeClr val="accent2"/>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pl-PL" sz="2000" b="1" i="0" u="none" strike="noStrike" cap="none" normalizeH="0" baseline="0" dirty="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10160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400" b="1" i="0" u="none" strike="noStrike" cap="none" normalizeH="0" baseline="0" dirty="0">
                          <a:ln>
                            <a:noFill/>
                          </a:ln>
                          <a:solidFill>
                            <a:srgbClr val="003399"/>
                          </a:solidFill>
                          <a:effectLst/>
                          <a:latin typeface="Arial" charset="0"/>
                        </a:rPr>
                        <a:t>Medium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pl-PL" sz="2000" b="1" i="0" u="none" strike="noStrike" cap="none" normalizeH="0" baseline="0" dirty="0">
                          <a:ln>
                            <a:noFill/>
                          </a:ln>
                          <a:solidFill>
                            <a:srgbClr val="003399"/>
                          </a:solidFill>
                          <a:effectLst/>
                          <a:latin typeface="Arial" charset="0"/>
                          <a:sym typeface="Wingdings" pitchFamily="2" charset="2"/>
                        </a:rPr>
                        <a:t>Invest/</a:t>
                      </a:r>
                      <a:r>
                        <a:rPr kumimoji="0" lang="pl-PL" sz="2000" b="1" i="0" u="none" strike="noStrike" cap="none" normalizeH="0" baseline="0" dirty="0" err="1">
                          <a:ln>
                            <a:noFill/>
                          </a:ln>
                          <a:solidFill>
                            <a:srgbClr val="003399"/>
                          </a:solidFill>
                          <a:effectLst/>
                          <a:latin typeface="Arial" charset="0"/>
                          <a:sym typeface="Wingdings" pitchFamily="2" charset="2"/>
                        </a:rPr>
                        <a:t>grow</a:t>
                      </a:r>
                      <a:r>
                        <a:rPr kumimoji="0" lang="pl-PL" sz="2000" b="1" i="0" u="none" strike="noStrike" cap="none" normalizeH="0" baseline="0" dirty="0">
                          <a:ln>
                            <a:noFill/>
                          </a:ln>
                          <a:solidFill>
                            <a:srgbClr val="003399"/>
                          </a:solidFill>
                          <a:effectLst/>
                          <a:latin typeface="Arial" charset="0"/>
                          <a:sym typeface="Wingdings" pitchFamily="2" charset="2"/>
                        </a:rPr>
                        <a:t> </a:t>
                      </a:r>
                      <a:endParaRPr kumimoji="0" lang="pl-PL" sz="2000" b="1" i="0" u="none" strike="noStrike" cap="none" normalizeH="0" baseline="0" dirty="0">
                        <a:ln>
                          <a:noFill/>
                        </a:ln>
                        <a:solidFill>
                          <a:srgbClr val="003399"/>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pl-PL" sz="2000" b="1" i="0" u="none" strike="noStrike" cap="none" normalizeH="0" baseline="0" dirty="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000" b="1" i="0" u="none" strike="noStrike" cap="none" normalizeH="0" baseline="0" dirty="0" err="1">
                          <a:ln>
                            <a:noFill/>
                          </a:ln>
                          <a:solidFill>
                            <a:schemeClr val="accent2"/>
                          </a:solidFill>
                          <a:effectLst/>
                          <a:latin typeface="Arial" charset="0"/>
                        </a:rPr>
                        <a:t>Hold</a:t>
                      </a:r>
                      <a:r>
                        <a:rPr kumimoji="0" lang="pl-PL" sz="2000" b="1" i="0" u="none" strike="noStrike" cap="none" normalizeH="0" baseline="0" dirty="0">
                          <a:ln>
                            <a:noFill/>
                          </a:ln>
                          <a:solidFill>
                            <a:schemeClr val="accent2"/>
                          </a:solidFill>
                          <a:effectLst/>
                          <a:latin typeface="Arial" charset="0"/>
                        </a:rPr>
                        <a:t>/</a:t>
                      </a:r>
                      <a:r>
                        <a:rPr kumimoji="0" lang="pl-PL" sz="2000" b="1" i="0" u="none" strike="noStrike" cap="none" normalizeH="0" baseline="0" dirty="0" err="1">
                          <a:ln>
                            <a:noFill/>
                          </a:ln>
                          <a:solidFill>
                            <a:schemeClr val="accent2"/>
                          </a:solidFill>
                          <a:effectLst/>
                          <a:latin typeface="Arial" charset="0"/>
                        </a:rPr>
                        <a:t>selective</a:t>
                      </a:r>
                      <a:endParaRPr kumimoji="0" lang="pl-PL" sz="2000" b="1" i="0" u="none" strike="noStrike" cap="none" normalizeH="0" baseline="0" dirty="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pl-PL" sz="2000" b="1" i="0" u="none" strike="noStrike" cap="none" normalizeH="0" baseline="0" dirty="0" err="1">
                          <a:ln>
                            <a:noFill/>
                          </a:ln>
                          <a:solidFill>
                            <a:schemeClr val="bg1"/>
                          </a:solidFill>
                          <a:effectLst/>
                          <a:latin typeface="Arial" charset="0"/>
                        </a:rPr>
                        <a:t>Divest</a:t>
                      </a:r>
                      <a:r>
                        <a:rPr kumimoji="0" lang="pl-PL" sz="2000" b="1" i="0" u="none" strike="noStrike" cap="none" normalizeH="0" baseline="0" dirty="0">
                          <a:ln>
                            <a:noFill/>
                          </a:ln>
                          <a:solidFill>
                            <a:schemeClr val="bg1"/>
                          </a:solidFill>
                          <a:effectLst/>
                          <a:latin typeface="Arial" charset="0"/>
                        </a:rPr>
                        <a:t>/</a:t>
                      </a:r>
                      <a:r>
                        <a:rPr kumimoji="0" lang="pl-PL" sz="2000" b="1" i="0" u="none" strike="noStrike" cap="none" normalizeH="0" baseline="0" dirty="0" err="1">
                          <a:ln>
                            <a:noFill/>
                          </a:ln>
                          <a:solidFill>
                            <a:schemeClr val="bg1"/>
                          </a:solidFill>
                          <a:effectLst/>
                          <a:latin typeface="Arial" charset="0"/>
                        </a:rPr>
                        <a:t>harvest</a:t>
                      </a:r>
                      <a:endParaRPr kumimoji="0" lang="pl-PL" sz="2000" b="1" i="0" u="none" strike="noStrike" cap="none" normalizeH="0" baseline="0" dirty="0">
                        <a:ln>
                          <a:noFill/>
                        </a:ln>
                        <a:solidFill>
                          <a:schemeClr val="bg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pl-PL" sz="2000" b="1" i="0" u="none" strike="noStrike" cap="none" normalizeH="0" baseline="0" dirty="0">
                        <a:ln>
                          <a:noFill/>
                        </a:ln>
                        <a:solidFill>
                          <a:schemeClr val="bg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3"/>
                  </a:ext>
                </a:extLst>
              </a:tr>
              <a:tr h="10160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400" b="1" i="0" u="none" strike="noStrike" cap="none" normalizeH="0" baseline="0" dirty="0" err="1">
                          <a:ln>
                            <a:noFill/>
                          </a:ln>
                          <a:solidFill>
                            <a:srgbClr val="003399"/>
                          </a:solidFill>
                          <a:effectLst/>
                          <a:latin typeface="Arial" charset="0"/>
                        </a:rPr>
                        <a:t>Low</a:t>
                      </a:r>
                      <a:endParaRPr kumimoji="0" lang="pl-PL" sz="2400" b="1" i="0" u="none" strike="noStrike" cap="none" normalizeH="0" baseline="0" dirty="0">
                        <a:ln>
                          <a:noFill/>
                        </a:ln>
                        <a:solidFill>
                          <a:srgbClr val="003399"/>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pl-PL" sz="2000" b="1" i="0" u="none" strike="noStrike" cap="none" normalizeH="0" baseline="0" dirty="0" err="1">
                          <a:ln>
                            <a:noFill/>
                          </a:ln>
                          <a:solidFill>
                            <a:schemeClr val="accent2"/>
                          </a:solidFill>
                          <a:effectLst/>
                          <a:latin typeface="Arial" charset="0"/>
                        </a:rPr>
                        <a:t>Hold</a:t>
                      </a:r>
                      <a:r>
                        <a:rPr kumimoji="0" lang="pl-PL" sz="2000" b="1" i="0" u="none" strike="noStrike" cap="none" normalizeH="0" baseline="0" dirty="0">
                          <a:ln>
                            <a:noFill/>
                          </a:ln>
                          <a:solidFill>
                            <a:schemeClr val="accent2"/>
                          </a:solidFill>
                          <a:effectLst/>
                          <a:latin typeface="Arial" charset="0"/>
                        </a:rPr>
                        <a:t>/</a:t>
                      </a:r>
                      <a:r>
                        <a:rPr kumimoji="0" lang="pl-PL" sz="2000" b="1" i="0" u="none" strike="noStrike" cap="none" normalizeH="0" baseline="0" dirty="0" err="1">
                          <a:ln>
                            <a:noFill/>
                          </a:ln>
                          <a:solidFill>
                            <a:schemeClr val="accent2"/>
                          </a:solidFill>
                          <a:effectLst/>
                          <a:latin typeface="Arial" charset="0"/>
                        </a:rPr>
                        <a:t>selective</a:t>
                      </a:r>
                      <a:endParaRPr kumimoji="0" lang="pl-PL" sz="2000" b="1" i="0" u="none" strike="noStrike" cap="none" normalizeH="0" baseline="0" dirty="0">
                        <a:ln>
                          <a:noFill/>
                        </a:ln>
                        <a:solidFill>
                          <a:schemeClr val="accent2"/>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pl-PL" sz="2000" b="1" i="0" u="none" strike="noStrike" cap="none" normalizeH="0" baseline="0" dirty="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pl-PL" sz="2000" b="1" i="0" u="none" strike="noStrike" cap="none" normalizeH="0" baseline="0" dirty="0" err="1">
                          <a:ln>
                            <a:noFill/>
                          </a:ln>
                          <a:solidFill>
                            <a:schemeClr val="bg1"/>
                          </a:solidFill>
                          <a:effectLst/>
                          <a:latin typeface="Arial" charset="0"/>
                        </a:rPr>
                        <a:t>Divest</a:t>
                      </a:r>
                      <a:r>
                        <a:rPr kumimoji="0" lang="pl-PL" sz="2000" b="1" i="0" u="none" strike="noStrike" cap="none" normalizeH="0" baseline="0" dirty="0">
                          <a:ln>
                            <a:noFill/>
                          </a:ln>
                          <a:solidFill>
                            <a:schemeClr val="bg1"/>
                          </a:solidFill>
                          <a:effectLst/>
                          <a:latin typeface="Arial" charset="0"/>
                        </a:rPr>
                        <a:t>/</a:t>
                      </a:r>
                      <a:r>
                        <a:rPr kumimoji="0" lang="pl-PL" sz="2000" b="1" i="0" u="none" strike="noStrike" cap="none" normalizeH="0" baseline="0" dirty="0" err="1">
                          <a:ln>
                            <a:noFill/>
                          </a:ln>
                          <a:solidFill>
                            <a:schemeClr val="bg1"/>
                          </a:solidFill>
                          <a:effectLst/>
                          <a:latin typeface="Arial" charset="0"/>
                        </a:rPr>
                        <a:t>harvest</a:t>
                      </a:r>
                      <a:endParaRPr kumimoji="0" lang="pl-PL" sz="2000" b="1" i="0" u="none" strike="noStrike" cap="none" normalizeH="0" baseline="0" dirty="0">
                        <a:ln>
                          <a:noFill/>
                        </a:ln>
                        <a:solidFill>
                          <a:schemeClr val="bg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r>
                        <a:rPr kumimoji="0" lang="pl-PL" sz="2000" b="1" i="0" u="none" strike="noStrike" cap="none" normalizeH="0" baseline="0" dirty="0" err="1">
                          <a:ln>
                            <a:noFill/>
                          </a:ln>
                          <a:solidFill>
                            <a:schemeClr val="bg1"/>
                          </a:solidFill>
                          <a:effectLst/>
                          <a:latin typeface="Arial" charset="0"/>
                        </a:rPr>
                        <a:t>Divest</a:t>
                      </a:r>
                      <a:r>
                        <a:rPr kumimoji="0" lang="pl-PL" sz="2000" b="1" i="0" u="none" strike="noStrike" cap="none" normalizeH="0" baseline="0" dirty="0">
                          <a:ln>
                            <a:noFill/>
                          </a:ln>
                          <a:solidFill>
                            <a:schemeClr val="bg1"/>
                          </a:solidFill>
                          <a:effectLst/>
                          <a:latin typeface="Arial" charset="0"/>
                        </a:rPr>
                        <a:t>/</a:t>
                      </a:r>
                      <a:r>
                        <a:rPr kumimoji="0" lang="pl-PL" sz="2000" b="1" i="0" u="none" strike="noStrike" cap="none" normalizeH="0" baseline="0" dirty="0" err="1">
                          <a:ln>
                            <a:noFill/>
                          </a:ln>
                          <a:solidFill>
                            <a:schemeClr val="bg1"/>
                          </a:solidFill>
                          <a:effectLst/>
                          <a:latin typeface="Arial" charset="0"/>
                        </a:rPr>
                        <a:t>harvest</a:t>
                      </a:r>
                      <a:endParaRPr kumimoji="0" lang="pl-PL" sz="2000" b="1" i="0" u="none" strike="noStrike" cap="none" normalizeH="0" baseline="0" dirty="0">
                        <a:ln>
                          <a:noFill/>
                        </a:ln>
                        <a:solidFill>
                          <a:schemeClr val="bg1"/>
                        </a:solidFill>
                        <a:effectLst/>
                        <a:latin typeface="Arial" charset="0"/>
                      </a:endParaRP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pl-PL" sz="2000" b="1" i="0" u="none" strike="noStrike" cap="none" normalizeH="0" baseline="0" dirty="0">
                        <a:ln>
                          <a:noFill/>
                        </a:ln>
                        <a:solidFill>
                          <a:schemeClr val="bg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4"/>
                  </a:ext>
                </a:extLst>
              </a:tr>
            </a:tbl>
          </a:graphicData>
        </a:graphic>
      </p:graphicFrame>
      <p:sp>
        <p:nvSpPr>
          <p:cNvPr id="2" name="Symbol zastępczy numeru slajdu 1"/>
          <p:cNvSpPr>
            <a:spLocks noGrp="1"/>
          </p:cNvSpPr>
          <p:nvPr>
            <p:ph type="sldNum" sz="quarter" idx="12"/>
          </p:nvPr>
        </p:nvSpPr>
        <p:spPr/>
        <p:txBody>
          <a:bodyPr/>
          <a:lstStyle/>
          <a:p>
            <a:pPr>
              <a:defRPr/>
            </a:pPr>
            <a:fld id="{841AE0F9-BE7E-4F1F-96A6-A214E871EB58}" type="slidenum">
              <a:rPr lang="pl-PL" altLang="en-US" smtClean="0"/>
              <a:pPr>
                <a:defRPr/>
              </a:pPr>
              <a:t>87</a:t>
            </a:fld>
            <a:endParaRPr lang="pl-PL" altLang="en-US"/>
          </a:p>
        </p:txBody>
      </p:sp>
    </p:spTree>
    <p:extLst>
      <p:ext uri="{BB962C8B-B14F-4D97-AF65-F5344CB8AC3E}">
        <p14:creationId xmlns:p14="http://schemas.microsoft.com/office/powerpoint/2010/main" val="11010089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stopki 4"/>
          <p:cNvSpPr>
            <a:spLocks noGrp="1"/>
          </p:cNvSpPr>
          <p:nvPr>
            <p:ph type="ftr" sz="quarter" idx="11"/>
          </p:nvPr>
        </p:nvSpPr>
        <p:spPr/>
        <p:txBody>
          <a:bodyPr/>
          <a:lstStyle/>
          <a:p>
            <a:pPr>
              <a:defRPr/>
            </a:pPr>
            <a:r>
              <a:rPr lang="pl-PL" altLang="en-US"/>
              <a:t>PJIIT </a:t>
            </a:r>
          </a:p>
        </p:txBody>
      </p:sp>
      <p:sp>
        <p:nvSpPr>
          <p:cNvPr id="40963" name="Rectangle 2"/>
          <p:cNvSpPr>
            <a:spLocks noGrp="1" noChangeArrowheads="1"/>
          </p:cNvSpPr>
          <p:nvPr>
            <p:ph type="title"/>
          </p:nvPr>
        </p:nvSpPr>
        <p:spPr/>
        <p:txBody>
          <a:bodyPr/>
          <a:lstStyle/>
          <a:p>
            <a:pPr eaLnBrk="1" hangingPunct="1"/>
            <a:r>
              <a:rPr lang="pl-PL" sz="4000" b="1" dirty="0">
                <a:solidFill>
                  <a:schemeClr val="tx1"/>
                </a:solidFill>
                <a:latin typeface="+mn-lt"/>
              </a:rPr>
              <a:t>Blue Ocean </a:t>
            </a:r>
            <a:r>
              <a:rPr lang="pl-PL" sz="4000" b="1" dirty="0" err="1">
                <a:solidFill>
                  <a:schemeClr val="tx1"/>
                </a:solidFill>
                <a:latin typeface="+mn-lt"/>
              </a:rPr>
              <a:t>Strategy</a:t>
            </a:r>
            <a:endParaRPr lang="pl-PL" sz="4000" b="1" dirty="0">
              <a:solidFill>
                <a:schemeClr val="tx1"/>
              </a:solidFill>
              <a:latin typeface="+mn-lt"/>
            </a:endParaRPr>
          </a:p>
        </p:txBody>
      </p:sp>
      <p:sp>
        <p:nvSpPr>
          <p:cNvPr id="40964" name="Rectangle 3"/>
          <p:cNvSpPr>
            <a:spLocks noGrp="1" noChangeArrowheads="1"/>
          </p:cNvSpPr>
          <p:nvPr>
            <p:ph type="body" idx="1"/>
          </p:nvPr>
        </p:nvSpPr>
        <p:spPr/>
        <p:txBody>
          <a:bodyPr/>
          <a:lstStyle/>
          <a:p>
            <a:pPr eaLnBrk="1" hangingPunct="1"/>
            <a:r>
              <a:rPr lang="pl-PL" i="1" dirty="0">
                <a:solidFill>
                  <a:schemeClr val="tx1"/>
                </a:solidFill>
                <a:latin typeface="+mn-lt"/>
              </a:rPr>
              <a:t>Blue ocean </a:t>
            </a:r>
            <a:r>
              <a:rPr lang="pl-PL" i="1" dirty="0" err="1">
                <a:solidFill>
                  <a:schemeClr val="tx1"/>
                </a:solidFill>
                <a:latin typeface="+mn-lt"/>
              </a:rPr>
              <a:t>strategy</a:t>
            </a:r>
            <a:endParaRPr lang="pl-PL" i="1" dirty="0">
              <a:solidFill>
                <a:schemeClr val="tx1"/>
              </a:solidFill>
              <a:latin typeface="+mn-lt"/>
            </a:endParaRPr>
          </a:p>
          <a:p>
            <a:pPr eaLnBrk="1" hangingPunct="1">
              <a:buNone/>
            </a:pPr>
            <a:r>
              <a:rPr lang="en-US" dirty="0">
                <a:solidFill>
                  <a:schemeClr val="tx1"/>
                </a:solidFill>
                <a:latin typeface="+mn-lt"/>
              </a:rPr>
              <a:t>How to create a free market space and make competition irrelevant?</a:t>
            </a:r>
            <a:endParaRPr lang="pl-PL" dirty="0">
              <a:solidFill>
                <a:schemeClr val="tx1"/>
              </a:solidFill>
              <a:latin typeface="+mn-lt"/>
            </a:endParaRPr>
          </a:p>
          <a:p>
            <a:pPr eaLnBrk="1" hangingPunct="1">
              <a:buFont typeface="Wingdings" pitchFamily="2" charset="2"/>
              <a:buNone/>
            </a:pPr>
            <a:r>
              <a:rPr lang="pl-PL" dirty="0">
                <a:solidFill>
                  <a:schemeClr val="tx1"/>
                </a:solidFill>
                <a:latin typeface="+mn-lt"/>
              </a:rPr>
              <a:t>„The market </a:t>
            </a:r>
            <a:r>
              <a:rPr lang="pl-PL" dirty="0" err="1">
                <a:solidFill>
                  <a:schemeClr val="tx1"/>
                </a:solidFill>
                <a:latin typeface="+mn-lt"/>
              </a:rPr>
              <a:t>universe</a:t>
            </a:r>
            <a:r>
              <a:rPr lang="pl-PL" dirty="0">
                <a:solidFill>
                  <a:schemeClr val="tx1"/>
                </a:solidFill>
                <a:latin typeface="+mn-lt"/>
              </a:rPr>
              <a:t>” – 2 </a:t>
            </a:r>
            <a:r>
              <a:rPr lang="pl-PL" dirty="0" err="1">
                <a:solidFill>
                  <a:schemeClr val="tx1"/>
                </a:solidFill>
                <a:latin typeface="+mn-lt"/>
              </a:rPr>
              <a:t>oceans</a:t>
            </a:r>
            <a:r>
              <a:rPr lang="pl-PL" dirty="0">
                <a:solidFill>
                  <a:schemeClr val="tx1"/>
                </a:solidFill>
                <a:latin typeface="+mn-lt"/>
              </a:rPr>
              <a:t>:</a:t>
            </a:r>
          </a:p>
          <a:p>
            <a:pPr eaLnBrk="1" hangingPunct="1">
              <a:buFont typeface="Wingdings" pitchFamily="2" charset="2"/>
              <a:buNone/>
            </a:pPr>
            <a:endParaRPr lang="pl-PL" dirty="0">
              <a:solidFill>
                <a:schemeClr val="tx1"/>
              </a:solidFill>
              <a:latin typeface="+mn-lt"/>
            </a:endParaRPr>
          </a:p>
          <a:p>
            <a:pPr eaLnBrk="1" hangingPunct="1">
              <a:buFont typeface="Wingdings" pitchFamily="2" charset="2"/>
              <a:buNone/>
            </a:pPr>
            <a:endParaRPr lang="pl-PL" dirty="0">
              <a:solidFill>
                <a:schemeClr val="tx1"/>
              </a:solidFill>
              <a:latin typeface="+mn-lt"/>
            </a:endParaRPr>
          </a:p>
        </p:txBody>
      </p:sp>
      <p:pic>
        <p:nvPicPr>
          <p:cNvPr id="40965" name="Picture 4"/>
          <p:cNvPicPr>
            <a:picLocks noChangeAspect="1" noChangeArrowheads="1"/>
          </p:cNvPicPr>
          <p:nvPr/>
        </p:nvPicPr>
        <p:blipFill>
          <a:blip r:embed="rId3" cstate="print"/>
          <a:srcRect/>
          <a:stretch>
            <a:fillRect/>
          </a:stretch>
        </p:blipFill>
        <p:spPr bwMode="auto">
          <a:xfrm>
            <a:off x="1835150" y="4149725"/>
            <a:ext cx="1585913" cy="1185863"/>
          </a:xfrm>
          <a:prstGeom prst="rect">
            <a:avLst/>
          </a:prstGeom>
          <a:noFill/>
          <a:ln w="9525">
            <a:noFill/>
            <a:miter lim="800000"/>
            <a:headEnd/>
            <a:tailEnd/>
          </a:ln>
        </p:spPr>
      </p:pic>
      <p:sp>
        <p:nvSpPr>
          <p:cNvPr id="40966" name="Text Box 5"/>
          <p:cNvSpPr txBox="1">
            <a:spLocks noChangeArrowheads="1"/>
          </p:cNvSpPr>
          <p:nvPr/>
        </p:nvSpPr>
        <p:spPr bwMode="auto">
          <a:xfrm>
            <a:off x="323850" y="6237288"/>
            <a:ext cx="2952750" cy="461665"/>
          </a:xfrm>
          <a:prstGeom prst="rect">
            <a:avLst/>
          </a:prstGeom>
          <a:noFill/>
          <a:ln w="9525">
            <a:noFill/>
            <a:miter lim="800000"/>
            <a:headEnd/>
            <a:tailEnd/>
          </a:ln>
        </p:spPr>
        <p:txBody>
          <a:bodyPr>
            <a:spAutoFit/>
          </a:bodyPr>
          <a:lstStyle/>
          <a:p>
            <a:pPr>
              <a:spcBef>
                <a:spcPct val="50000"/>
              </a:spcBef>
            </a:pPr>
            <a:r>
              <a:rPr lang="pl-PL" sz="1200" dirty="0" err="1"/>
              <a:t>Sources</a:t>
            </a:r>
            <a:r>
              <a:rPr lang="pl-PL" sz="1200" dirty="0"/>
              <a:t>: </a:t>
            </a:r>
            <a:r>
              <a:rPr lang="pl-PL" sz="1200" dirty="0">
                <a:hlinkClick r:id="rId4"/>
              </a:rPr>
              <a:t>www.ekonomicznie.pl</a:t>
            </a:r>
            <a:r>
              <a:rPr lang="pl-PL" sz="1200" dirty="0"/>
              <a:t>, www.wywrota.pl</a:t>
            </a:r>
          </a:p>
        </p:txBody>
      </p:sp>
      <p:pic>
        <p:nvPicPr>
          <p:cNvPr id="40967" name="Picture 6"/>
          <p:cNvPicPr>
            <a:picLocks noChangeAspect="1" noChangeArrowheads="1"/>
          </p:cNvPicPr>
          <p:nvPr/>
        </p:nvPicPr>
        <p:blipFill>
          <a:blip r:embed="rId5" cstate="print"/>
          <a:srcRect/>
          <a:stretch>
            <a:fillRect/>
          </a:stretch>
        </p:blipFill>
        <p:spPr bwMode="auto">
          <a:xfrm>
            <a:off x="5003800" y="4005263"/>
            <a:ext cx="1843088" cy="1385887"/>
          </a:xfrm>
          <a:prstGeom prst="rect">
            <a:avLst/>
          </a:prstGeom>
          <a:noFill/>
          <a:ln w="9525">
            <a:noFill/>
            <a:miter lim="800000"/>
            <a:headEnd/>
            <a:tailEnd/>
          </a:ln>
        </p:spPr>
      </p:pic>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88</a:t>
            </a:fld>
            <a:endParaRPr lang="pl-PL" altLang="en-US"/>
          </a:p>
        </p:txBody>
      </p:sp>
    </p:spTree>
    <p:extLst>
      <p:ext uri="{BB962C8B-B14F-4D97-AF65-F5344CB8AC3E}">
        <p14:creationId xmlns:p14="http://schemas.microsoft.com/office/powerpoint/2010/main" val="3146528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41987" name="Rectangle 2"/>
          <p:cNvSpPr>
            <a:spLocks noGrp="1" noChangeArrowheads="1"/>
          </p:cNvSpPr>
          <p:nvPr>
            <p:ph type="title"/>
          </p:nvPr>
        </p:nvSpPr>
        <p:spPr/>
        <p:txBody>
          <a:bodyPr/>
          <a:lstStyle/>
          <a:p>
            <a:pPr eaLnBrk="1" hangingPunct="1"/>
            <a:r>
              <a:rPr lang="pl-PL" sz="4000" b="1" dirty="0">
                <a:solidFill>
                  <a:schemeClr val="tx1"/>
                </a:solidFill>
                <a:latin typeface="+mn-lt"/>
              </a:rPr>
              <a:t>The </a:t>
            </a:r>
            <a:r>
              <a:rPr lang="pl-PL" sz="4000" b="1" dirty="0" err="1">
                <a:solidFill>
                  <a:schemeClr val="tx1"/>
                </a:solidFill>
                <a:latin typeface="+mn-lt"/>
              </a:rPr>
              <a:t>components</a:t>
            </a:r>
            <a:r>
              <a:rPr lang="pl-PL" sz="4000" b="1" dirty="0">
                <a:solidFill>
                  <a:schemeClr val="tx1"/>
                </a:solidFill>
                <a:latin typeface="+mn-lt"/>
              </a:rPr>
              <a:t> of a </a:t>
            </a:r>
            <a:r>
              <a:rPr lang="pl-PL" sz="4000" b="1" dirty="0" err="1">
                <a:solidFill>
                  <a:schemeClr val="tx1"/>
                </a:solidFill>
                <a:latin typeface="+mn-lt"/>
              </a:rPr>
              <a:t>strategy</a:t>
            </a:r>
            <a:endParaRPr lang="pl-PL" sz="4000" b="1" dirty="0">
              <a:solidFill>
                <a:schemeClr val="tx1"/>
              </a:solidFill>
              <a:latin typeface="+mn-lt"/>
            </a:endParaRPr>
          </a:p>
        </p:txBody>
      </p:sp>
      <p:sp>
        <p:nvSpPr>
          <p:cNvPr id="41988" name="Rectangle 3"/>
          <p:cNvSpPr>
            <a:spLocks noGrp="1" noChangeArrowheads="1"/>
          </p:cNvSpPr>
          <p:nvPr>
            <p:ph type="body" idx="1"/>
          </p:nvPr>
        </p:nvSpPr>
        <p:spPr/>
        <p:txBody>
          <a:bodyPr/>
          <a:lstStyle/>
          <a:p>
            <a:pPr eaLnBrk="1" hangingPunct="1">
              <a:lnSpc>
                <a:spcPct val="90000"/>
              </a:lnSpc>
              <a:buFont typeface="Wingdings" pitchFamily="2" charset="2"/>
              <a:buNone/>
            </a:pPr>
            <a:r>
              <a:rPr lang="pl-PL" dirty="0">
                <a:solidFill>
                  <a:schemeClr val="tx1"/>
                </a:solidFill>
                <a:latin typeface="+mn-lt"/>
              </a:rPr>
              <a:t>   </a:t>
            </a:r>
            <a:r>
              <a:rPr lang="pl-PL" b="1" dirty="0" err="1">
                <a:solidFill>
                  <a:schemeClr val="tx1"/>
                </a:solidFill>
                <a:latin typeface="+mn-lt"/>
              </a:rPr>
              <a:t>C</a:t>
            </a:r>
            <a:r>
              <a:rPr lang="pl-PL" b="1" i="1" dirty="0" err="1">
                <a:solidFill>
                  <a:schemeClr val="tx1"/>
                </a:solidFill>
                <a:latin typeface="+mn-lt"/>
              </a:rPr>
              <a:t>ompetitive</a:t>
            </a:r>
            <a:r>
              <a:rPr lang="pl-PL" b="1" i="1" dirty="0">
                <a:solidFill>
                  <a:schemeClr val="tx1"/>
                </a:solidFill>
                <a:latin typeface="+mn-lt"/>
              </a:rPr>
              <a:t> </a:t>
            </a:r>
            <a:r>
              <a:rPr lang="pl-PL" b="1" i="1" dirty="0" err="1">
                <a:solidFill>
                  <a:schemeClr val="tx1"/>
                </a:solidFill>
                <a:latin typeface="+mn-lt"/>
              </a:rPr>
              <a:t>advantage</a:t>
            </a:r>
            <a:r>
              <a:rPr lang="pl-PL" b="1" i="1" dirty="0">
                <a:solidFill>
                  <a:schemeClr val="tx1"/>
                </a:solidFill>
                <a:latin typeface="+mn-lt"/>
              </a:rPr>
              <a:t>/</a:t>
            </a:r>
            <a:r>
              <a:rPr lang="pl-PL" b="1" i="1" dirty="0" err="1">
                <a:solidFill>
                  <a:schemeClr val="tx1"/>
                </a:solidFill>
                <a:latin typeface="+mn-lt"/>
              </a:rPr>
              <a:t>distinctive</a:t>
            </a:r>
            <a:r>
              <a:rPr lang="pl-PL" b="1" i="1" dirty="0">
                <a:solidFill>
                  <a:schemeClr val="tx1"/>
                </a:solidFill>
                <a:latin typeface="+mn-lt"/>
              </a:rPr>
              <a:t> </a:t>
            </a:r>
            <a:r>
              <a:rPr lang="pl-PL" b="1" i="1" dirty="0" err="1">
                <a:solidFill>
                  <a:schemeClr val="tx1"/>
                </a:solidFill>
                <a:latin typeface="+mn-lt"/>
              </a:rPr>
              <a:t>competence</a:t>
            </a:r>
            <a:r>
              <a:rPr lang="pl-PL" b="1" dirty="0">
                <a:solidFill>
                  <a:schemeClr val="tx1"/>
                </a:solidFill>
                <a:latin typeface="+mn-lt"/>
              </a:rPr>
              <a:t>: </a:t>
            </a:r>
            <a:r>
              <a:rPr lang="pl-PL" dirty="0">
                <a:solidFill>
                  <a:schemeClr val="tx1"/>
                </a:solidFill>
                <a:latin typeface="+mn-lt"/>
              </a:rPr>
              <a:t>a</a:t>
            </a:r>
            <a:r>
              <a:rPr lang="en-US" dirty="0">
                <a:solidFill>
                  <a:schemeClr val="tx1"/>
                </a:solidFill>
                <a:latin typeface="+mn-lt"/>
              </a:rPr>
              <a:t>n organizational</a:t>
            </a:r>
            <a:r>
              <a:rPr lang="pl-PL" dirty="0">
                <a:solidFill>
                  <a:schemeClr val="tx1"/>
                </a:solidFill>
                <a:latin typeface="+mn-lt"/>
              </a:rPr>
              <a:t> </a:t>
            </a:r>
            <a:r>
              <a:rPr lang="en-US" dirty="0">
                <a:solidFill>
                  <a:schemeClr val="tx1"/>
                </a:solidFill>
                <a:latin typeface="+mn-lt"/>
              </a:rPr>
              <a:t>strength possessed</a:t>
            </a:r>
            <a:r>
              <a:rPr lang="pl-PL" dirty="0">
                <a:solidFill>
                  <a:schemeClr val="tx1"/>
                </a:solidFill>
                <a:latin typeface="+mn-lt"/>
              </a:rPr>
              <a:t> </a:t>
            </a:r>
            <a:r>
              <a:rPr lang="en-US" dirty="0">
                <a:solidFill>
                  <a:schemeClr val="tx1"/>
                </a:solidFill>
                <a:latin typeface="+mn-lt"/>
              </a:rPr>
              <a:t>by only a small</a:t>
            </a:r>
            <a:r>
              <a:rPr lang="pl-PL" dirty="0">
                <a:solidFill>
                  <a:schemeClr val="tx1"/>
                </a:solidFill>
                <a:latin typeface="+mn-lt"/>
              </a:rPr>
              <a:t> </a:t>
            </a:r>
            <a:r>
              <a:rPr lang="en-US" dirty="0">
                <a:solidFill>
                  <a:schemeClr val="tx1"/>
                </a:solidFill>
                <a:latin typeface="+mn-lt"/>
              </a:rPr>
              <a:t>number of</a:t>
            </a:r>
            <a:r>
              <a:rPr lang="pl-PL" dirty="0">
                <a:solidFill>
                  <a:schemeClr val="tx1"/>
                </a:solidFill>
                <a:latin typeface="+mn-lt"/>
              </a:rPr>
              <a:t> </a:t>
            </a:r>
            <a:r>
              <a:rPr lang="en-US" dirty="0">
                <a:solidFill>
                  <a:schemeClr val="tx1"/>
                </a:solidFill>
                <a:latin typeface="+mn-lt"/>
              </a:rPr>
              <a:t>competing firms</a:t>
            </a:r>
            <a:endParaRPr lang="pl-PL" dirty="0">
              <a:solidFill>
                <a:schemeClr val="tx1"/>
              </a:solidFill>
              <a:latin typeface="+mn-lt"/>
            </a:endParaRPr>
          </a:p>
          <a:p>
            <a:pPr eaLnBrk="1" hangingPunct="1">
              <a:lnSpc>
                <a:spcPct val="90000"/>
              </a:lnSpc>
              <a:buNone/>
            </a:pPr>
            <a:r>
              <a:rPr lang="pl-PL" dirty="0">
                <a:solidFill>
                  <a:schemeClr val="tx1"/>
                </a:solidFill>
                <a:latin typeface="+mn-lt"/>
              </a:rPr>
              <a:t>  </a:t>
            </a:r>
            <a:r>
              <a:rPr lang="pl-PL" b="1" dirty="0">
                <a:solidFill>
                  <a:schemeClr val="tx1"/>
                </a:solidFill>
                <a:latin typeface="+mn-lt"/>
              </a:rPr>
              <a:t> </a:t>
            </a:r>
            <a:r>
              <a:rPr lang="pl-PL" b="1" dirty="0" err="1">
                <a:solidFill>
                  <a:schemeClr val="tx1"/>
                </a:solidFill>
                <a:latin typeface="+mn-lt"/>
              </a:rPr>
              <a:t>Scope</a:t>
            </a:r>
            <a:r>
              <a:rPr lang="pl-PL" dirty="0">
                <a:solidFill>
                  <a:schemeClr val="tx1"/>
                </a:solidFill>
                <a:latin typeface="+mn-lt"/>
              </a:rPr>
              <a:t>: </a:t>
            </a:r>
            <a:r>
              <a:rPr lang="en-US" dirty="0">
                <a:solidFill>
                  <a:schemeClr val="tx1"/>
                </a:solidFill>
                <a:latin typeface="+mn-lt"/>
              </a:rPr>
              <a:t>the range of markets</a:t>
            </a:r>
            <a:r>
              <a:rPr lang="pl-PL" dirty="0">
                <a:solidFill>
                  <a:schemeClr val="tx1"/>
                </a:solidFill>
                <a:latin typeface="+mn-lt"/>
              </a:rPr>
              <a:t> </a:t>
            </a:r>
            <a:r>
              <a:rPr lang="en-US" dirty="0">
                <a:solidFill>
                  <a:schemeClr val="tx1"/>
                </a:solidFill>
                <a:latin typeface="+mn-lt"/>
              </a:rPr>
              <a:t>in </a:t>
            </a:r>
            <a:endParaRPr lang="pl-PL" dirty="0">
              <a:solidFill>
                <a:schemeClr val="tx1"/>
              </a:solidFill>
              <a:latin typeface="+mn-lt"/>
            </a:endParaRPr>
          </a:p>
          <a:p>
            <a:pPr eaLnBrk="1" hangingPunct="1">
              <a:lnSpc>
                <a:spcPct val="90000"/>
              </a:lnSpc>
              <a:buNone/>
            </a:pPr>
            <a:r>
              <a:rPr lang="pl-PL" dirty="0">
                <a:solidFill>
                  <a:schemeClr val="tx1"/>
                </a:solidFill>
                <a:latin typeface="+mn-lt"/>
              </a:rPr>
              <a:t>   </a:t>
            </a:r>
            <a:r>
              <a:rPr lang="en-US" dirty="0">
                <a:solidFill>
                  <a:schemeClr val="tx1"/>
                </a:solidFill>
                <a:latin typeface="+mn-lt"/>
              </a:rPr>
              <a:t>which an</a:t>
            </a:r>
            <a:r>
              <a:rPr lang="pl-PL" dirty="0">
                <a:solidFill>
                  <a:schemeClr val="tx1"/>
                </a:solidFill>
                <a:latin typeface="+mn-lt"/>
              </a:rPr>
              <a:t> </a:t>
            </a:r>
            <a:r>
              <a:rPr lang="en-US" dirty="0">
                <a:solidFill>
                  <a:schemeClr val="tx1"/>
                </a:solidFill>
                <a:latin typeface="+mn-lt"/>
              </a:rPr>
              <a:t>organization will</a:t>
            </a:r>
            <a:r>
              <a:rPr lang="pl-PL" dirty="0">
                <a:solidFill>
                  <a:schemeClr val="tx1"/>
                </a:solidFill>
                <a:latin typeface="+mn-lt"/>
              </a:rPr>
              <a:t> </a:t>
            </a:r>
            <a:r>
              <a:rPr lang="en-US" dirty="0">
                <a:solidFill>
                  <a:schemeClr val="tx1"/>
                </a:solidFill>
                <a:latin typeface="+mn-lt"/>
              </a:rPr>
              <a:t>compete</a:t>
            </a:r>
            <a:r>
              <a:rPr lang="pl-PL" dirty="0">
                <a:solidFill>
                  <a:schemeClr val="tx1"/>
                </a:solidFill>
                <a:latin typeface="+mn-lt"/>
              </a:rPr>
              <a:t> </a:t>
            </a:r>
          </a:p>
          <a:p>
            <a:pPr eaLnBrk="1" hangingPunct="1">
              <a:lnSpc>
                <a:spcPct val="90000"/>
              </a:lnSpc>
              <a:buNone/>
            </a:pPr>
            <a:r>
              <a:rPr lang="pl-PL" dirty="0">
                <a:solidFill>
                  <a:schemeClr val="tx1"/>
                </a:solidFill>
                <a:latin typeface="+mn-lt"/>
              </a:rPr>
              <a:t>   </a:t>
            </a:r>
            <a:r>
              <a:rPr lang="pl-PL" b="1" dirty="0">
                <a:solidFill>
                  <a:schemeClr val="tx1"/>
                </a:solidFill>
                <a:latin typeface="+mn-lt"/>
              </a:rPr>
              <a:t>Resource </a:t>
            </a:r>
            <a:r>
              <a:rPr lang="pl-PL" b="1" dirty="0" err="1">
                <a:solidFill>
                  <a:schemeClr val="tx1"/>
                </a:solidFill>
                <a:latin typeface="+mn-lt"/>
              </a:rPr>
              <a:t>deployment</a:t>
            </a:r>
            <a:r>
              <a:rPr lang="pl-PL" dirty="0">
                <a:solidFill>
                  <a:schemeClr val="tx1"/>
                </a:solidFill>
                <a:latin typeface="+mn-lt"/>
              </a:rPr>
              <a:t>: h</a:t>
            </a:r>
            <a:r>
              <a:rPr lang="en-US" dirty="0" err="1">
                <a:solidFill>
                  <a:schemeClr val="tx1"/>
                </a:solidFill>
                <a:latin typeface="+mn-lt"/>
              </a:rPr>
              <a:t>ow</a:t>
            </a:r>
            <a:r>
              <a:rPr lang="en-US" dirty="0">
                <a:solidFill>
                  <a:schemeClr val="tx1"/>
                </a:solidFill>
                <a:latin typeface="+mn-lt"/>
              </a:rPr>
              <a:t> an organization</a:t>
            </a:r>
          </a:p>
          <a:p>
            <a:pPr eaLnBrk="1" hangingPunct="1">
              <a:lnSpc>
                <a:spcPct val="90000"/>
              </a:lnSpc>
              <a:buNone/>
            </a:pPr>
            <a:r>
              <a:rPr lang="pl-PL" dirty="0">
                <a:solidFill>
                  <a:schemeClr val="tx1"/>
                </a:solidFill>
                <a:latin typeface="+mn-lt"/>
              </a:rPr>
              <a:t>   </a:t>
            </a:r>
            <a:r>
              <a:rPr lang="en-US" dirty="0">
                <a:solidFill>
                  <a:schemeClr val="tx1"/>
                </a:solidFill>
                <a:latin typeface="+mn-lt"/>
              </a:rPr>
              <a:t>distributes its</a:t>
            </a:r>
            <a:r>
              <a:rPr lang="pl-PL" dirty="0">
                <a:solidFill>
                  <a:schemeClr val="tx1"/>
                </a:solidFill>
                <a:latin typeface="+mn-lt"/>
              </a:rPr>
              <a:t> </a:t>
            </a:r>
            <a:r>
              <a:rPr lang="en-US" dirty="0">
                <a:solidFill>
                  <a:schemeClr val="tx1"/>
                </a:solidFill>
                <a:latin typeface="+mn-lt"/>
              </a:rPr>
              <a:t>resources across the</a:t>
            </a:r>
            <a:r>
              <a:rPr lang="pl-PL" dirty="0">
                <a:solidFill>
                  <a:schemeClr val="tx1"/>
                </a:solidFill>
                <a:latin typeface="+mn-lt"/>
              </a:rPr>
              <a:t> </a:t>
            </a:r>
            <a:r>
              <a:rPr lang="en-US" dirty="0">
                <a:solidFill>
                  <a:schemeClr val="tx1"/>
                </a:solidFill>
                <a:latin typeface="+mn-lt"/>
              </a:rPr>
              <a:t>areas in which it</a:t>
            </a:r>
            <a:r>
              <a:rPr lang="pl-PL" dirty="0">
                <a:solidFill>
                  <a:schemeClr val="tx1"/>
                </a:solidFill>
                <a:latin typeface="+mn-lt"/>
              </a:rPr>
              <a:t> </a:t>
            </a:r>
            <a:r>
              <a:rPr lang="en-US" dirty="0">
                <a:solidFill>
                  <a:schemeClr val="tx1"/>
                </a:solidFill>
                <a:latin typeface="+mn-lt"/>
              </a:rPr>
              <a:t>competes</a:t>
            </a:r>
            <a:r>
              <a:rPr lang="pl-PL" dirty="0">
                <a:solidFill>
                  <a:schemeClr val="tx1"/>
                </a:solidFill>
                <a:latin typeface="+mn-lt"/>
              </a:rPr>
              <a:t> </a:t>
            </a:r>
          </a:p>
          <a:p>
            <a:pPr eaLnBrk="1" hangingPunct="1">
              <a:lnSpc>
                <a:spcPct val="90000"/>
              </a:lnSpc>
              <a:buFont typeface="Wingdings" pitchFamily="2" charset="2"/>
              <a:buNone/>
            </a:pPr>
            <a:endParaRPr lang="pl-PL" dirty="0">
              <a:solidFill>
                <a:schemeClr val="tx1"/>
              </a:solidFill>
              <a:latin typeface="+mn-lt"/>
            </a:endParaRPr>
          </a:p>
          <a:p>
            <a:pPr eaLnBrk="1" hangingPunct="1">
              <a:lnSpc>
                <a:spcPct val="90000"/>
              </a:lnSpc>
              <a:buFont typeface="Wingdings" pitchFamily="2" charset="2"/>
              <a:buNone/>
            </a:pPr>
            <a:endParaRPr lang="pl-PL" dirty="0">
              <a:solidFill>
                <a:schemeClr val="tx1"/>
              </a:solidFill>
              <a:latin typeface="+mn-lt"/>
            </a:endParaRPr>
          </a:p>
        </p:txBody>
      </p:sp>
      <p:pic>
        <p:nvPicPr>
          <p:cNvPr id="41989" name="Picture 4"/>
          <p:cNvPicPr>
            <a:picLocks noChangeAspect="1" noChangeArrowheads="1"/>
          </p:cNvPicPr>
          <p:nvPr/>
        </p:nvPicPr>
        <p:blipFill>
          <a:blip r:embed="rId3" cstate="print"/>
          <a:srcRect/>
          <a:stretch>
            <a:fillRect/>
          </a:stretch>
        </p:blipFill>
        <p:spPr bwMode="auto">
          <a:xfrm>
            <a:off x="6774832" y="2924944"/>
            <a:ext cx="1872208" cy="1030647"/>
          </a:xfrm>
          <a:prstGeom prst="rect">
            <a:avLst/>
          </a:prstGeom>
          <a:noFill/>
          <a:ln w="9525">
            <a:noFill/>
            <a:miter lim="800000"/>
            <a:headEnd/>
            <a:tailEnd/>
          </a:ln>
        </p:spPr>
      </p:pic>
      <p:sp>
        <p:nvSpPr>
          <p:cNvPr id="41990" name="Rectangle 5"/>
          <p:cNvSpPr>
            <a:spLocks noChangeArrowheads="1"/>
          </p:cNvSpPr>
          <p:nvPr/>
        </p:nvSpPr>
        <p:spPr bwMode="auto">
          <a:xfrm>
            <a:off x="179388" y="6381750"/>
            <a:ext cx="3866315" cy="276999"/>
          </a:xfrm>
          <a:prstGeom prst="rect">
            <a:avLst/>
          </a:prstGeom>
          <a:noFill/>
          <a:ln w="9525">
            <a:noFill/>
            <a:miter lim="800000"/>
            <a:headEnd/>
            <a:tailEnd/>
          </a:ln>
        </p:spPr>
        <p:txBody>
          <a:bodyPr wrap="none">
            <a:spAutoFit/>
          </a:bodyPr>
          <a:lstStyle/>
          <a:p>
            <a:pPr>
              <a:spcBef>
                <a:spcPct val="50000"/>
              </a:spcBef>
            </a:pPr>
            <a:r>
              <a:rPr lang="pl-PL" sz="1200" dirty="0"/>
              <a:t>Source: www.poppendieck.com/ </a:t>
            </a:r>
            <a:r>
              <a:rPr lang="pl-PL" sz="1200" dirty="0" err="1"/>
              <a:t>graphics</a:t>
            </a:r>
            <a:r>
              <a:rPr lang="pl-PL" sz="1200" dirty="0"/>
              <a:t>/j0078772.gif</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89</a:t>
            </a:fld>
            <a:endParaRPr lang="pl-PL" altLang="en-US"/>
          </a:p>
        </p:txBody>
      </p:sp>
    </p:spTree>
    <p:extLst>
      <p:ext uri="{BB962C8B-B14F-4D97-AF65-F5344CB8AC3E}">
        <p14:creationId xmlns:p14="http://schemas.microsoft.com/office/powerpoint/2010/main" val="2361790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solidFill>
                  <a:schemeClr val="tx1"/>
                </a:solidFill>
                <a:latin typeface="+mn-lt"/>
              </a:rPr>
              <a:t>Orgnizational</a:t>
            </a:r>
            <a:r>
              <a:rPr lang="pl-PL" dirty="0">
                <a:solidFill>
                  <a:schemeClr val="tx1"/>
                </a:solidFill>
                <a:latin typeface="+mn-lt"/>
              </a:rPr>
              <a:t> </a:t>
            </a:r>
            <a:r>
              <a:rPr lang="pl-PL" dirty="0" err="1">
                <a:solidFill>
                  <a:schemeClr val="tx1"/>
                </a:solidFill>
                <a:latin typeface="+mn-lt"/>
              </a:rPr>
              <a:t>Mission</a:t>
            </a:r>
            <a:r>
              <a:rPr lang="pl-PL" dirty="0">
                <a:solidFill>
                  <a:schemeClr val="tx1"/>
                </a:solidFill>
                <a:latin typeface="+mn-lt"/>
              </a:rPr>
              <a:t> vs </a:t>
            </a:r>
            <a:r>
              <a:rPr lang="pl-PL" dirty="0" err="1">
                <a:solidFill>
                  <a:schemeClr val="tx1"/>
                </a:solidFill>
                <a:latin typeface="+mn-lt"/>
              </a:rPr>
              <a:t>Organizational</a:t>
            </a:r>
            <a:r>
              <a:rPr lang="pl-PL" dirty="0">
                <a:solidFill>
                  <a:schemeClr val="tx1"/>
                </a:solidFill>
                <a:latin typeface="+mn-lt"/>
              </a:rPr>
              <a:t> </a:t>
            </a:r>
            <a:r>
              <a:rPr lang="pl-PL" dirty="0" err="1">
                <a:solidFill>
                  <a:schemeClr val="tx1"/>
                </a:solidFill>
                <a:latin typeface="+mn-lt"/>
              </a:rPr>
              <a:t>Vision</a:t>
            </a:r>
            <a:endParaRPr lang="pl-PL" dirty="0">
              <a:solidFill>
                <a:schemeClr val="tx1"/>
              </a:solidFill>
              <a:latin typeface="+mn-lt"/>
            </a:endParaRPr>
          </a:p>
        </p:txBody>
      </p:sp>
      <p:sp>
        <p:nvSpPr>
          <p:cNvPr id="3" name="Symbol zastępczy zawartości 2"/>
          <p:cNvSpPr>
            <a:spLocks noGrp="1"/>
          </p:cNvSpPr>
          <p:nvPr>
            <p:ph idx="1"/>
          </p:nvPr>
        </p:nvSpPr>
        <p:spPr/>
        <p:txBody>
          <a:bodyPr/>
          <a:lstStyle/>
          <a:p>
            <a:pPr marL="0" indent="0">
              <a:buNone/>
            </a:pPr>
            <a:r>
              <a:rPr lang="pl-PL" dirty="0" err="1">
                <a:solidFill>
                  <a:schemeClr val="tx1"/>
                </a:solidFill>
                <a:latin typeface="+mn-lt"/>
              </a:rPr>
              <a:t>Mission</a:t>
            </a:r>
            <a:r>
              <a:rPr lang="pl-PL" dirty="0">
                <a:solidFill>
                  <a:schemeClr val="tx1"/>
                </a:solidFill>
                <a:latin typeface="+mn-lt"/>
              </a:rPr>
              <a:t> </a:t>
            </a:r>
            <a:r>
              <a:rPr lang="pl-PL" dirty="0" err="1">
                <a:solidFill>
                  <a:schemeClr val="tx1"/>
                </a:solidFill>
                <a:latin typeface="+mn-lt"/>
              </a:rPr>
              <a:t>statement</a:t>
            </a:r>
            <a:endParaRPr lang="pl-PL" dirty="0">
              <a:solidFill>
                <a:schemeClr val="tx1"/>
              </a:solidFill>
              <a:latin typeface="+mn-lt"/>
            </a:endParaRPr>
          </a:p>
          <a:p>
            <a:r>
              <a:rPr lang="pl-PL" dirty="0" err="1">
                <a:solidFill>
                  <a:schemeClr val="tx1"/>
                </a:solidFill>
                <a:latin typeface="+mn-lt"/>
              </a:rPr>
              <a:t>What</a:t>
            </a:r>
            <a:r>
              <a:rPr lang="pl-PL" dirty="0">
                <a:solidFill>
                  <a:schemeClr val="tx1"/>
                </a:solidFill>
                <a:latin typeface="+mn-lt"/>
              </a:rPr>
              <a:t> business </a:t>
            </a:r>
            <a:r>
              <a:rPr lang="pl-PL" dirty="0" err="1">
                <a:solidFill>
                  <a:schemeClr val="tx1"/>
                </a:solidFill>
                <a:latin typeface="+mn-lt"/>
              </a:rPr>
              <a:t>are</a:t>
            </a:r>
            <a:r>
              <a:rPr lang="pl-PL" dirty="0">
                <a:solidFill>
                  <a:schemeClr val="tx1"/>
                </a:solidFill>
                <a:latin typeface="+mn-lt"/>
              </a:rPr>
              <a:t> we in? (</a:t>
            </a:r>
            <a:r>
              <a:rPr lang="pl-PL" dirty="0" err="1">
                <a:solidFill>
                  <a:schemeClr val="tx1"/>
                </a:solidFill>
                <a:latin typeface="+mn-lt"/>
              </a:rPr>
              <a:t>reason</a:t>
            </a:r>
            <a:r>
              <a:rPr lang="pl-PL" dirty="0">
                <a:solidFill>
                  <a:schemeClr val="tx1"/>
                </a:solidFill>
                <a:latin typeface="+mn-lt"/>
              </a:rPr>
              <a:t> for </a:t>
            </a:r>
            <a:r>
              <a:rPr lang="pl-PL" dirty="0" err="1">
                <a:solidFill>
                  <a:schemeClr val="tx1"/>
                </a:solidFill>
                <a:latin typeface="+mn-lt"/>
              </a:rPr>
              <a:t>existance</a:t>
            </a:r>
            <a:r>
              <a:rPr lang="pl-PL" dirty="0">
                <a:solidFill>
                  <a:schemeClr val="tx1"/>
                </a:solidFill>
                <a:latin typeface="+mn-lt"/>
              </a:rPr>
              <a:t>)</a:t>
            </a:r>
          </a:p>
          <a:p>
            <a:pPr marL="0" indent="0">
              <a:buNone/>
            </a:pPr>
            <a:endParaRPr lang="pl-PL" dirty="0">
              <a:solidFill>
                <a:schemeClr val="tx1"/>
              </a:solidFill>
              <a:latin typeface="+mn-lt"/>
            </a:endParaRPr>
          </a:p>
          <a:p>
            <a:pPr marL="0" indent="0">
              <a:buNone/>
            </a:pPr>
            <a:r>
              <a:rPr lang="pl-PL" dirty="0" err="1">
                <a:solidFill>
                  <a:schemeClr val="tx1"/>
                </a:solidFill>
                <a:latin typeface="+mn-lt"/>
              </a:rPr>
              <a:t>Vision</a:t>
            </a:r>
            <a:r>
              <a:rPr lang="pl-PL" dirty="0">
                <a:solidFill>
                  <a:schemeClr val="tx1"/>
                </a:solidFill>
                <a:latin typeface="+mn-lt"/>
              </a:rPr>
              <a:t> </a:t>
            </a:r>
            <a:r>
              <a:rPr lang="pl-PL" dirty="0" err="1">
                <a:solidFill>
                  <a:schemeClr val="tx1"/>
                </a:solidFill>
                <a:latin typeface="+mn-lt"/>
              </a:rPr>
              <a:t>statement</a:t>
            </a:r>
            <a:r>
              <a:rPr lang="pl-PL" dirty="0">
                <a:solidFill>
                  <a:schemeClr val="tx1"/>
                </a:solidFill>
                <a:latin typeface="+mn-lt"/>
              </a:rPr>
              <a:t> </a:t>
            </a:r>
          </a:p>
          <a:p>
            <a:r>
              <a:rPr lang="pl-PL" dirty="0" err="1">
                <a:solidFill>
                  <a:schemeClr val="tx1"/>
                </a:solidFill>
                <a:latin typeface="+mn-lt"/>
              </a:rPr>
              <a:t>What</a:t>
            </a:r>
            <a:r>
              <a:rPr lang="pl-PL" dirty="0">
                <a:solidFill>
                  <a:schemeClr val="tx1"/>
                </a:solidFill>
                <a:latin typeface="+mn-lt"/>
              </a:rPr>
              <a:t> do we want to </a:t>
            </a:r>
            <a:r>
              <a:rPr lang="pl-PL" dirty="0" err="1">
                <a:solidFill>
                  <a:schemeClr val="tx1"/>
                </a:solidFill>
                <a:latin typeface="+mn-lt"/>
              </a:rPr>
              <a:t>become</a:t>
            </a:r>
            <a:r>
              <a:rPr lang="pl-PL" dirty="0">
                <a:solidFill>
                  <a:schemeClr val="tx1"/>
                </a:solidFill>
                <a:latin typeface="+mn-lt"/>
              </a:rPr>
              <a:t>? </a:t>
            </a:r>
          </a:p>
        </p:txBody>
      </p:sp>
    </p:spTree>
    <p:extLst>
      <p:ext uri="{BB962C8B-B14F-4D97-AF65-F5344CB8AC3E}">
        <p14:creationId xmlns:p14="http://schemas.microsoft.com/office/powerpoint/2010/main" val="336841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43011" name="Rectangle 2"/>
          <p:cNvSpPr>
            <a:spLocks noGrp="1" noChangeArrowheads="1"/>
          </p:cNvSpPr>
          <p:nvPr>
            <p:ph type="title"/>
          </p:nvPr>
        </p:nvSpPr>
        <p:spPr/>
        <p:txBody>
          <a:bodyPr/>
          <a:lstStyle/>
          <a:p>
            <a:pPr eaLnBrk="1" hangingPunct="1"/>
            <a:r>
              <a:rPr lang="pl-PL" b="1" i="1">
                <a:solidFill>
                  <a:schemeClr val="tx1"/>
                </a:solidFill>
                <a:latin typeface="+mn-lt"/>
              </a:rPr>
              <a:t>Competitive advantage</a:t>
            </a:r>
          </a:p>
        </p:txBody>
      </p:sp>
      <p:sp>
        <p:nvSpPr>
          <p:cNvPr id="43012" name="Rectangle 3"/>
          <p:cNvSpPr>
            <a:spLocks noGrp="1" noChangeArrowheads="1"/>
          </p:cNvSpPr>
          <p:nvPr>
            <p:ph type="body" idx="1"/>
          </p:nvPr>
        </p:nvSpPr>
        <p:spPr/>
        <p:txBody>
          <a:bodyPr/>
          <a:lstStyle/>
          <a:p>
            <a:pPr eaLnBrk="1" hangingPunct="1">
              <a:lnSpc>
                <a:spcPct val="90000"/>
              </a:lnSpc>
            </a:pPr>
            <a:r>
              <a:rPr lang="pl-PL" b="1" dirty="0" err="1">
                <a:solidFill>
                  <a:schemeClr val="tx1"/>
                </a:solidFill>
                <a:latin typeface="+mn-lt"/>
              </a:rPr>
              <a:t>C</a:t>
            </a:r>
            <a:r>
              <a:rPr lang="pl-PL" b="1" i="1" dirty="0" err="1">
                <a:solidFill>
                  <a:schemeClr val="tx1"/>
                </a:solidFill>
                <a:latin typeface="+mn-lt"/>
              </a:rPr>
              <a:t>ompetitive</a:t>
            </a:r>
            <a:r>
              <a:rPr lang="pl-PL" b="1" i="1" dirty="0">
                <a:solidFill>
                  <a:schemeClr val="tx1"/>
                </a:solidFill>
                <a:latin typeface="+mn-lt"/>
              </a:rPr>
              <a:t> </a:t>
            </a:r>
            <a:r>
              <a:rPr lang="pl-PL" b="1" i="1" dirty="0" err="1">
                <a:solidFill>
                  <a:schemeClr val="tx1"/>
                </a:solidFill>
                <a:latin typeface="+mn-lt"/>
              </a:rPr>
              <a:t>advantage</a:t>
            </a:r>
            <a:r>
              <a:rPr lang="pl-PL" b="1" i="1" dirty="0">
                <a:solidFill>
                  <a:schemeClr val="tx1"/>
                </a:solidFill>
                <a:latin typeface="+mn-lt"/>
              </a:rPr>
              <a:t>/</a:t>
            </a:r>
            <a:r>
              <a:rPr lang="pl-PL" b="1" i="1" dirty="0" err="1">
                <a:solidFill>
                  <a:schemeClr val="tx1"/>
                </a:solidFill>
                <a:latin typeface="+mn-lt"/>
              </a:rPr>
              <a:t>distinctive</a:t>
            </a:r>
            <a:r>
              <a:rPr lang="pl-PL" b="1" i="1" dirty="0">
                <a:solidFill>
                  <a:schemeClr val="tx1"/>
                </a:solidFill>
                <a:latin typeface="+mn-lt"/>
              </a:rPr>
              <a:t> </a:t>
            </a:r>
            <a:r>
              <a:rPr lang="pl-PL" b="1" i="1" dirty="0" err="1">
                <a:solidFill>
                  <a:schemeClr val="tx1"/>
                </a:solidFill>
                <a:latin typeface="+mn-lt"/>
              </a:rPr>
              <a:t>competence</a:t>
            </a:r>
            <a:endParaRPr lang="pl-PL" dirty="0">
              <a:solidFill>
                <a:schemeClr val="tx1"/>
              </a:solidFill>
              <a:latin typeface="+mn-lt"/>
            </a:endParaRPr>
          </a:p>
          <a:p>
            <a:pPr eaLnBrk="1" hangingPunct="1">
              <a:lnSpc>
                <a:spcPct val="90000"/>
              </a:lnSpc>
            </a:pPr>
            <a:r>
              <a:rPr lang="pl-PL" dirty="0">
                <a:solidFill>
                  <a:schemeClr val="tx1"/>
                </a:solidFill>
                <a:latin typeface="+mn-lt"/>
              </a:rPr>
              <a:t>Strategic </a:t>
            </a:r>
            <a:r>
              <a:rPr lang="pl-PL" dirty="0" err="1">
                <a:solidFill>
                  <a:schemeClr val="tx1"/>
                </a:solidFill>
                <a:latin typeface="+mn-lt"/>
              </a:rPr>
              <a:t>imitation</a:t>
            </a:r>
            <a:r>
              <a:rPr lang="pl-PL" dirty="0">
                <a:solidFill>
                  <a:schemeClr val="tx1"/>
                </a:solidFill>
                <a:latin typeface="+mn-lt"/>
              </a:rPr>
              <a:t> </a:t>
            </a:r>
            <a:r>
              <a:rPr lang="pl-PL" dirty="0">
                <a:solidFill>
                  <a:schemeClr val="tx1"/>
                </a:solidFill>
                <a:latin typeface="+mn-lt"/>
                <a:sym typeface="Wingdings" pitchFamily="2" charset="2"/>
              </a:rPr>
              <a:t></a:t>
            </a:r>
          </a:p>
          <a:p>
            <a:pPr eaLnBrk="1" hangingPunct="1">
              <a:lnSpc>
                <a:spcPct val="90000"/>
              </a:lnSpc>
            </a:pPr>
            <a:r>
              <a:rPr lang="pl-PL" b="1" dirty="0" err="1">
                <a:solidFill>
                  <a:schemeClr val="tx1"/>
                </a:solidFill>
                <a:latin typeface="+mn-lt"/>
                <a:sym typeface="Wingdings" pitchFamily="2" charset="2"/>
              </a:rPr>
              <a:t>Lasting</a:t>
            </a:r>
            <a:r>
              <a:rPr lang="pl-PL" b="1" dirty="0">
                <a:solidFill>
                  <a:schemeClr val="tx1"/>
                </a:solidFill>
                <a:latin typeface="+mn-lt"/>
                <a:sym typeface="Wingdings" pitchFamily="2" charset="2"/>
              </a:rPr>
              <a:t>/</a:t>
            </a:r>
            <a:r>
              <a:rPr lang="pl-PL" b="1" dirty="0" err="1">
                <a:solidFill>
                  <a:schemeClr val="tx1"/>
                </a:solidFill>
                <a:latin typeface="+mn-lt"/>
                <a:sym typeface="Wingdings" pitchFamily="2" charset="2"/>
              </a:rPr>
              <a:t>sustainable</a:t>
            </a:r>
            <a:r>
              <a:rPr lang="pl-PL" b="1" dirty="0">
                <a:solidFill>
                  <a:schemeClr val="tx1"/>
                </a:solidFill>
                <a:latin typeface="+mn-lt"/>
                <a:sym typeface="Wingdings" pitchFamily="2" charset="2"/>
              </a:rPr>
              <a:t>/</a:t>
            </a:r>
            <a:r>
              <a:rPr lang="pl-PL" b="1" dirty="0" err="1">
                <a:solidFill>
                  <a:schemeClr val="tx1"/>
                </a:solidFill>
                <a:latin typeface="+mn-lt"/>
                <a:sym typeface="Wingdings" pitchFamily="2" charset="2"/>
              </a:rPr>
              <a:t>durable</a:t>
            </a:r>
            <a:r>
              <a:rPr lang="pl-PL" b="1" dirty="0">
                <a:solidFill>
                  <a:schemeClr val="tx1"/>
                </a:solidFill>
                <a:latin typeface="+mn-lt"/>
                <a:sym typeface="Wingdings" pitchFamily="2" charset="2"/>
              </a:rPr>
              <a:t> </a:t>
            </a:r>
            <a:r>
              <a:rPr lang="pl-PL" b="1" dirty="0" err="1">
                <a:solidFill>
                  <a:schemeClr val="tx1"/>
                </a:solidFill>
                <a:latin typeface="+mn-lt"/>
                <a:sym typeface="Wingdings" pitchFamily="2" charset="2"/>
              </a:rPr>
              <a:t>competitive</a:t>
            </a:r>
            <a:r>
              <a:rPr lang="pl-PL" b="1" dirty="0">
                <a:solidFill>
                  <a:schemeClr val="tx1"/>
                </a:solidFill>
                <a:latin typeface="+mn-lt"/>
                <a:sym typeface="Wingdings" pitchFamily="2" charset="2"/>
              </a:rPr>
              <a:t> </a:t>
            </a:r>
            <a:r>
              <a:rPr lang="pl-PL" b="1" dirty="0" err="1">
                <a:solidFill>
                  <a:schemeClr val="tx1"/>
                </a:solidFill>
                <a:latin typeface="+mn-lt"/>
                <a:sym typeface="Wingdings" pitchFamily="2" charset="2"/>
              </a:rPr>
              <a:t>advantage</a:t>
            </a:r>
            <a:r>
              <a:rPr lang="pl-PL" b="1" dirty="0">
                <a:solidFill>
                  <a:schemeClr val="tx1"/>
                </a:solidFill>
                <a:latin typeface="+mn-lt"/>
                <a:sym typeface="Wingdings" pitchFamily="2" charset="2"/>
              </a:rPr>
              <a:t> </a:t>
            </a:r>
            <a:r>
              <a:rPr lang="pl-PL" dirty="0">
                <a:solidFill>
                  <a:schemeClr val="tx1"/>
                </a:solidFill>
                <a:latin typeface="+mn-lt"/>
                <a:sym typeface="Wingdings" pitchFamily="2" charset="2"/>
              </a:rPr>
              <a:t> :</a:t>
            </a:r>
          </a:p>
          <a:p>
            <a:pPr eaLnBrk="1" hangingPunct="1">
              <a:lnSpc>
                <a:spcPct val="90000"/>
              </a:lnSpc>
              <a:buNone/>
            </a:pPr>
            <a:r>
              <a:rPr lang="pl-PL" dirty="0">
                <a:solidFill>
                  <a:schemeClr val="tx1"/>
                </a:solidFill>
                <a:latin typeface="+mn-lt"/>
                <a:sym typeface="Wingdings" pitchFamily="2" charset="2"/>
              </a:rPr>
              <a:t>   </a:t>
            </a:r>
            <a:r>
              <a:rPr lang="en-US" dirty="0">
                <a:solidFill>
                  <a:schemeClr val="tx1"/>
                </a:solidFill>
                <a:latin typeface="+mn-lt"/>
                <a:sym typeface="Wingdings" pitchFamily="2" charset="2"/>
              </a:rPr>
              <a:t>the competitive advantage that persists when all attempts at strategic imitation have been discontinued.</a:t>
            </a:r>
            <a:endParaRPr lang="pl-PL" dirty="0">
              <a:solidFill>
                <a:schemeClr val="tx1"/>
              </a:solidFill>
              <a:latin typeface="+mn-lt"/>
            </a:endParaRPr>
          </a:p>
        </p:txBody>
      </p:sp>
      <p:pic>
        <p:nvPicPr>
          <p:cNvPr id="43013" name="Picture 7"/>
          <p:cNvPicPr>
            <a:picLocks noChangeAspect="1" noChangeArrowheads="1"/>
          </p:cNvPicPr>
          <p:nvPr/>
        </p:nvPicPr>
        <p:blipFill>
          <a:blip r:embed="rId3" cstate="print"/>
          <a:srcRect/>
          <a:stretch>
            <a:fillRect/>
          </a:stretch>
        </p:blipFill>
        <p:spPr bwMode="auto">
          <a:xfrm>
            <a:off x="7380312" y="1340768"/>
            <a:ext cx="1085850" cy="1095375"/>
          </a:xfrm>
          <a:prstGeom prst="rect">
            <a:avLst/>
          </a:prstGeom>
          <a:noFill/>
          <a:ln w="9525">
            <a:noFill/>
            <a:miter lim="800000"/>
            <a:headEnd/>
            <a:tailEnd/>
          </a:ln>
        </p:spPr>
      </p:pic>
      <p:sp>
        <p:nvSpPr>
          <p:cNvPr id="43014" name="Text Box 8"/>
          <p:cNvSpPr txBox="1">
            <a:spLocks noChangeArrowheads="1"/>
          </p:cNvSpPr>
          <p:nvPr/>
        </p:nvSpPr>
        <p:spPr bwMode="auto">
          <a:xfrm>
            <a:off x="539750" y="6237288"/>
            <a:ext cx="3095625" cy="274637"/>
          </a:xfrm>
          <a:prstGeom prst="rect">
            <a:avLst/>
          </a:prstGeom>
          <a:noFill/>
          <a:ln w="9525">
            <a:noFill/>
            <a:miter lim="800000"/>
            <a:headEnd/>
            <a:tailEnd/>
          </a:ln>
        </p:spPr>
        <p:txBody>
          <a:bodyPr>
            <a:spAutoFit/>
          </a:bodyPr>
          <a:lstStyle/>
          <a:p>
            <a:pPr>
              <a:spcBef>
                <a:spcPct val="50000"/>
              </a:spcBef>
            </a:pPr>
            <a:r>
              <a:rPr lang="pl-PL" sz="1200" dirty="0"/>
              <a:t>Source: www.britfilms.tv</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90</a:t>
            </a:fld>
            <a:endParaRPr lang="pl-PL" altLang="en-US"/>
          </a:p>
        </p:txBody>
      </p:sp>
    </p:spTree>
    <p:extLst>
      <p:ext uri="{BB962C8B-B14F-4D97-AF65-F5344CB8AC3E}">
        <p14:creationId xmlns:p14="http://schemas.microsoft.com/office/powerpoint/2010/main" val="9102503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44035" name="Rectangle 2"/>
          <p:cNvSpPr>
            <a:spLocks noGrp="1" noChangeArrowheads="1"/>
          </p:cNvSpPr>
          <p:nvPr>
            <p:ph type="title"/>
          </p:nvPr>
        </p:nvSpPr>
        <p:spPr/>
        <p:txBody>
          <a:bodyPr/>
          <a:lstStyle/>
          <a:p>
            <a:pPr eaLnBrk="1" hangingPunct="1"/>
            <a:r>
              <a:rPr lang="pl-PL" b="1" i="1">
                <a:solidFill>
                  <a:schemeClr val="tx1"/>
                </a:solidFill>
                <a:latin typeface="+mn-lt"/>
              </a:rPr>
              <a:t>Competitive advantage</a:t>
            </a:r>
          </a:p>
        </p:txBody>
      </p:sp>
      <p:sp>
        <p:nvSpPr>
          <p:cNvPr id="44036" name="Rectangle 3"/>
          <p:cNvSpPr>
            <a:spLocks noGrp="1" noChangeArrowheads="1"/>
          </p:cNvSpPr>
          <p:nvPr>
            <p:ph type="body" idx="1"/>
          </p:nvPr>
        </p:nvSpPr>
        <p:spPr/>
        <p:txBody>
          <a:bodyPr/>
          <a:lstStyle/>
          <a:p>
            <a:pPr eaLnBrk="1" hangingPunct="1">
              <a:buNone/>
            </a:pPr>
            <a:r>
              <a:rPr lang="pl-PL" b="1" dirty="0" err="1">
                <a:solidFill>
                  <a:schemeClr val="tx1"/>
                </a:solidFill>
                <a:latin typeface="+mn-lt"/>
                <a:sym typeface="Wingdings" pitchFamily="2" charset="2"/>
              </a:rPr>
              <a:t>Lasting</a:t>
            </a:r>
            <a:r>
              <a:rPr lang="pl-PL" b="1" dirty="0">
                <a:solidFill>
                  <a:schemeClr val="tx1"/>
                </a:solidFill>
                <a:latin typeface="+mn-lt"/>
                <a:sym typeface="Wingdings" pitchFamily="2" charset="2"/>
              </a:rPr>
              <a:t> </a:t>
            </a:r>
            <a:r>
              <a:rPr lang="pl-PL" b="1" dirty="0" err="1">
                <a:solidFill>
                  <a:schemeClr val="tx1"/>
                </a:solidFill>
                <a:latin typeface="+mn-lt"/>
                <a:sym typeface="Wingdings" pitchFamily="2" charset="2"/>
              </a:rPr>
              <a:t>competitive</a:t>
            </a:r>
            <a:r>
              <a:rPr lang="pl-PL" b="1" dirty="0">
                <a:solidFill>
                  <a:schemeClr val="tx1"/>
                </a:solidFill>
                <a:latin typeface="+mn-lt"/>
                <a:sym typeface="Wingdings" pitchFamily="2" charset="2"/>
              </a:rPr>
              <a:t> </a:t>
            </a:r>
            <a:r>
              <a:rPr lang="pl-PL" b="1" dirty="0" err="1">
                <a:solidFill>
                  <a:schemeClr val="tx1"/>
                </a:solidFill>
                <a:latin typeface="+mn-lt"/>
                <a:sym typeface="Wingdings" pitchFamily="2" charset="2"/>
              </a:rPr>
              <a:t>advantage</a:t>
            </a:r>
            <a:r>
              <a:rPr lang="pl-PL" b="1" dirty="0">
                <a:solidFill>
                  <a:schemeClr val="tx1"/>
                </a:solidFill>
                <a:latin typeface="+mn-lt"/>
                <a:sym typeface="Wingdings" pitchFamily="2" charset="2"/>
              </a:rPr>
              <a:t> – </a:t>
            </a:r>
            <a:r>
              <a:rPr lang="pl-PL" b="1" dirty="0" err="1">
                <a:solidFill>
                  <a:schemeClr val="tx1"/>
                </a:solidFill>
                <a:latin typeface="+mn-lt"/>
                <a:sym typeface="Wingdings" pitchFamily="2" charset="2"/>
              </a:rPr>
              <a:t>sources</a:t>
            </a:r>
            <a:r>
              <a:rPr lang="pl-PL" b="1" dirty="0">
                <a:solidFill>
                  <a:schemeClr val="tx1"/>
                </a:solidFill>
                <a:latin typeface="+mn-lt"/>
                <a:sym typeface="Wingdings" pitchFamily="2" charset="2"/>
              </a:rPr>
              <a:t>:</a:t>
            </a:r>
          </a:p>
          <a:p>
            <a:pPr eaLnBrk="1" hangingPunct="1"/>
            <a:r>
              <a:rPr lang="pl-PL" dirty="0" err="1">
                <a:solidFill>
                  <a:schemeClr val="tx1"/>
                </a:solidFill>
                <a:latin typeface="+mn-lt"/>
                <a:sym typeface="Wingdings" pitchFamily="2" charset="2"/>
              </a:rPr>
              <a:t>Unique</a:t>
            </a:r>
            <a:r>
              <a:rPr lang="pl-PL" dirty="0">
                <a:solidFill>
                  <a:schemeClr val="tx1"/>
                </a:solidFill>
                <a:latin typeface="+mn-lt"/>
                <a:sym typeface="Wingdings" pitchFamily="2" charset="2"/>
              </a:rPr>
              <a:t> </a:t>
            </a:r>
            <a:r>
              <a:rPr lang="pl-PL" dirty="0" err="1">
                <a:solidFill>
                  <a:schemeClr val="tx1"/>
                </a:solidFill>
                <a:latin typeface="+mn-lt"/>
                <a:sym typeface="Wingdings" pitchFamily="2" charset="2"/>
              </a:rPr>
              <a:t>historical</a:t>
            </a:r>
            <a:r>
              <a:rPr lang="pl-PL" dirty="0">
                <a:solidFill>
                  <a:schemeClr val="tx1"/>
                </a:solidFill>
                <a:latin typeface="+mn-lt"/>
                <a:sym typeface="Wingdings" pitchFamily="2" charset="2"/>
              </a:rPr>
              <a:t> </a:t>
            </a:r>
            <a:r>
              <a:rPr lang="pl-PL" dirty="0" err="1">
                <a:solidFill>
                  <a:schemeClr val="tx1"/>
                </a:solidFill>
                <a:latin typeface="+mn-lt"/>
                <a:sym typeface="Wingdings" pitchFamily="2" charset="2"/>
              </a:rPr>
              <a:t>circumstances</a:t>
            </a:r>
            <a:r>
              <a:rPr lang="pl-PL" dirty="0">
                <a:solidFill>
                  <a:schemeClr val="tx1"/>
                </a:solidFill>
                <a:latin typeface="+mn-lt"/>
                <a:sym typeface="Wingdings" pitchFamily="2" charset="2"/>
              </a:rPr>
              <a:t> </a:t>
            </a:r>
          </a:p>
          <a:p>
            <a:pPr eaLnBrk="1" hangingPunct="1"/>
            <a:endParaRPr lang="pl-PL" dirty="0">
              <a:solidFill>
                <a:schemeClr val="tx1"/>
              </a:solidFill>
              <a:latin typeface="+mn-lt"/>
              <a:sym typeface="Wingdings" pitchFamily="2" charset="2"/>
            </a:endParaRPr>
          </a:p>
          <a:p>
            <a:pPr eaLnBrk="1" hangingPunct="1">
              <a:buFont typeface="Wingdings" pitchFamily="2" charset="2"/>
              <a:buNone/>
            </a:pPr>
            <a:endParaRPr lang="pl-PL" dirty="0">
              <a:solidFill>
                <a:schemeClr val="tx1"/>
              </a:solidFill>
              <a:latin typeface="+mn-lt"/>
              <a:sym typeface="Wingdings" pitchFamily="2" charset="2"/>
            </a:endParaRPr>
          </a:p>
          <a:p>
            <a:pPr eaLnBrk="1" hangingPunct="1"/>
            <a:endParaRPr lang="pl-PL" dirty="0">
              <a:solidFill>
                <a:schemeClr val="tx1"/>
              </a:solidFill>
              <a:latin typeface="+mn-lt"/>
              <a:sym typeface="Wingdings" pitchFamily="2" charset="2"/>
            </a:endParaRPr>
          </a:p>
          <a:p>
            <a:pPr eaLnBrk="1" hangingPunct="1"/>
            <a:endParaRPr lang="pl-PL" dirty="0">
              <a:solidFill>
                <a:schemeClr val="tx1"/>
              </a:solidFill>
              <a:latin typeface="+mn-lt"/>
              <a:sym typeface="Wingdings" pitchFamily="2" charset="2"/>
            </a:endParaRPr>
          </a:p>
          <a:p>
            <a:pPr eaLnBrk="1" hangingPunct="1"/>
            <a:r>
              <a:rPr lang="pl-PL" dirty="0" err="1">
                <a:solidFill>
                  <a:schemeClr val="tx1"/>
                </a:solidFill>
                <a:latin typeface="+mn-lt"/>
                <a:sym typeface="Wingdings" pitchFamily="2" charset="2"/>
              </a:rPr>
              <a:t>Effective</a:t>
            </a:r>
            <a:r>
              <a:rPr lang="pl-PL" dirty="0">
                <a:solidFill>
                  <a:schemeClr val="tx1"/>
                </a:solidFill>
                <a:latin typeface="+mn-lt"/>
                <a:sym typeface="Wingdings" pitchFamily="2" charset="2"/>
              </a:rPr>
              <a:t> </a:t>
            </a:r>
            <a:r>
              <a:rPr lang="pl-PL" dirty="0" err="1">
                <a:solidFill>
                  <a:schemeClr val="tx1"/>
                </a:solidFill>
                <a:latin typeface="+mn-lt"/>
                <a:sym typeface="Wingdings" pitchFamily="2" charset="2"/>
              </a:rPr>
              <a:t>secret-keeping</a:t>
            </a:r>
            <a:r>
              <a:rPr lang="pl-PL" dirty="0">
                <a:solidFill>
                  <a:schemeClr val="tx1"/>
                </a:solidFill>
                <a:latin typeface="+mn-lt"/>
                <a:sym typeface="Wingdings" pitchFamily="2" charset="2"/>
              </a:rPr>
              <a:t> </a:t>
            </a:r>
          </a:p>
          <a:p>
            <a:pPr eaLnBrk="1" hangingPunct="1"/>
            <a:r>
              <a:rPr lang="pl-PL" dirty="0" err="1">
                <a:solidFill>
                  <a:schemeClr val="tx1"/>
                </a:solidFill>
                <a:latin typeface="+mn-lt"/>
                <a:sym typeface="Wingdings" pitchFamily="2" charset="2"/>
              </a:rPr>
              <a:t>Teamwork</a:t>
            </a:r>
            <a:r>
              <a:rPr lang="pl-PL" dirty="0">
                <a:solidFill>
                  <a:schemeClr val="tx1"/>
                </a:solidFill>
                <a:latin typeface="+mn-lt"/>
                <a:sym typeface="Wingdings" pitchFamily="2" charset="2"/>
              </a:rPr>
              <a:t> </a:t>
            </a:r>
            <a:r>
              <a:rPr lang="pl-PL" dirty="0" err="1">
                <a:solidFill>
                  <a:schemeClr val="tx1"/>
                </a:solidFill>
                <a:latin typeface="+mn-lt"/>
                <a:sym typeface="Wingdings" pitchFamily="2" charset="2"/>
              </a:rPr>
              <a:t>or</a:t>
            </a:r>
            <a:r>
              <a:rPr lang="pl-PL" dirty="0">
                <a:solidFill>
                  <a:schemeClr val="tx1"/>
                </a:solidFill>
                <a:latin typeface="+mn-lt"/>
                <a:sym typeface="Wingdings" pitchFamily="2" charset="2"/>
              </a:rPr>
              <a:t> </a:t>
            </a:r>
            <a:r>
              <a:rPr lang="pl-PL" dirty="0" err="1">
                <a:solidFill>
                  <a:schemeClr val="tx1"/>
                </a:solidFill>
                <a:latin typeface="+mn-lt"/>
                <a:sym typeface="Wingdings" pitchFamily="2" charset="2"/>
              </a:rPr>
              <a:t>organizational</a:t>
            </a:r>
            <a:r>
              <a:rPr lang="pl-PL" dirty="0">
                <a:solidFill>
                  <a:schemeClr val="tx1"/>
                </a:solidFill>
                <a:latin typeface="+mn-lt"/>
                <a:sym typeface="Wingdings" pitchFamily="2" charset="2"/>
              </a:rPr>
              <a:t> </a:t>
            </a:r>
            <a:r>
              <a:rPr lang="pl-PL" dirty="0" err="1">
                <a:solidFill>
                  <a:schemeClr val="tx1"/>
                </a:solidFill>
                <a:latin typeface="+mn-lt"/>
                <a:sym typeface="Wingdings" pitchFamily="2" charset="2"/>
              </a:rPr>
              <a:t>culture</a:t>
            </a:r>
            <a:r>
              <a:rPr lang="pl-PL" dirty="0">
                <a:solidFill>
                  <a:schemeClr val="tx1"/>
                </a:solidFill>
                <a:latin typeface="+mn-lt"/>
                <a:sym typeface="Wingdings" pitchFamily="2" charset="2"/>
              </a:rPr>
              <a:t> </a:t>
            </a:r>
          </a:p>
          <a:p>
            <a:pPr eaLnBrk="1" hangingPunct="1"/>
            <a:endParaRPr lang="pl-PL" dirty="0">
              <a:solidFill>
                <a:schemeClr val="tx1"/>
              </a:solidFill>
              <a:latin typeface="+mn-lt"/>
              <a:sym typeface="Wingdings" pitchFamily="2" charset="2"/>
            </a:endParaRPr>
          </a:p>
        </p:txBody>
      </p:sp>
      <p:pic>
        <p:nvPicPr>
          <p:cNvPr id="44037" name="Picture 4"/>
          <p:cNvPicPr>
            <a:picLocks noChangeAspect="1" noChangeArrowheads="1"/>
          </p:cNvPicPr>
          <p:nvPr/>
        </p:nvPicPr>
        <p:blipFill>
          <a:blip r:embed="rId3" cstate="print"/>
          <a:srcRect/>
          <a:stretch>
            <a:fillRect/>
          </a:stretch>
        </p:blipFill>
        <p:spPr bwMode="auto">
          <a:xfrm>
            <a:off x="1692275" y="2997200"/>
            <a:ext cx="1657350" cy="1657350"/>
          </a:xfrm>
          <a:prstGeom prst="rect">
            <a:avLst/>
          </a:prstGeom>
          <a:noFill/>
          <a:ln w="9525">
            <a:noFill/>
            <a:miter lim="800000"/>
            <a:headEnd/>
            <a:tailEnd/>
          </a:ln>
        </p:spPr>
      </p:pic>
      <p:sp>
        <p:nvSpPr>
          <p:cNvPr id="44038" name="Text Box 5"/>
          <p:cNvSpPr txBox="1">
            <a:spLocks noChangeArrowheads="1"/>
          </p:cNvSpPr>
          <p:nvPr/>
        </p:nvSpPr>
        <p:spPr bwMode="auto">
          <a:xfrm>
            <a:off x="468313" y="6308725"/>
            <a:ext cx="3167062" cy="274638"/>
          </a:xfrm>
          <a:prstGeom prst="rect">
            <a:avLst/>
          </a:prstGeom>
          <a:noFill/>
          <a:ln w="9525">
            <a:noFill/>
            <a:miter lim="800000"/>
            <a:headEnd/>
            <a:tailEnd/>
          </a:ln>
        </p:spPr>
        <p:txBody>
          <a:bodyPr>
            <a:spAutoFit/>
          </a:bodyPr>
          <a:lstStyle/>
          <a:p>
            <a:pPr>
              <a:spcBef>
                <a:spcPct val="50000"/>
              </a:spcBef>
            </a:pPr>
            <a:r>
              <a:rPr lang="pl-PL" sz="1200" dirty="0"/>
              <a:t>Source: bizzcrunch.blogspot.com</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91</a:t>
            </a:fld>
            <a:endParaRPr lang="pl-PL" altLang="en-US"/>
          </a:p>
        </p:txBody>
      </p:sp>
    </p:spTree>
    <p:extLst>
      <p:ext uri="{BB962C8B-B14F-4D97-AF65-F5344CB8AC3E}">
        <p14:creationId xmlns:p14="http://schemas.microsoft.com/office/powerpoint/2010/main" val="1440799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ymbol zastępczy stopki 4"/>
          <p:cNvSpPr>
            <a:spLocks noGrp="1"/>
          </p:cNvSpPr>
          <p:nvPr>
            <p:ph type="ftr" sz="quarter" idx="11"/>
          </p:nvPr>
        </p:nvSpPr>
        <p:spPr/>
        <p:txBody>
          <a:bodyPr/>
          <a:lstStyle/>
          <a:p>
            <a:pPr>
              <a:defRPr/>
            </a:pPr>
            <a:r>
              <a:rPr lang="pl-PL" altLang="en-US"/>
              <a:t>PJIIT </a:t>
            </a:r>
          </a:p>
        </p:txBody>
      </p:sp>
      <p:sp>
        <p:nvSpPr>
          <p:cNvPr id="45059" name="Rectangle 2"/>
          <p:cNvSpPr>
            <a:spLocks noGrp="1" noChangeArrowheads="1"/>
          </p:cNvSpPr>
          <p:nvPr>
            <p:ph type="title"/>
          </p:nvPr>
        </p:nvSpPr>
        <p:spPr/>
        <p:txBody>
          <a:bodyPr/>
          <a:lstStyle/>
          <a:p>
            <a:pPr eaLnBrk="1" hangingPunct="1"/>
            <a:r>
              <a:rPr lang="pl-PL" sz="4000" b="1" dirty="0" err="1">
                <a:solidFill>
                  <a:schemeClr val="tx1"/>
                </a:solidFill>
                <a:latin typeface="+mn-lt"/>
              </a:rPr>
              <a:t>Porter’s</a:t>
            </a:r>
            <a:r>
              <a:rPr lang="pl-PL" sz="4000" b="1" dirty="0">
                <a:solidFill>
                  <a:schemeClr val="tx1"/>
                </a:solidFill>
                <a:latin typeface="+mn-lt"/>
              </a:rPr>
              <a:t> </a:t>
            </a:r>
            <a:r>
              <a:rPr lang="pl-PL" sz="4000" b="1" dirty="0" err="1">
                <a:solidFill>
                  <a:schemeClr val="tx1"/>
                </a:solidFill>
                <a:latin typeface="+mn-lt"/>
              </a:rPr>
              <a:t>generic</a:t>
            </a:r>
            <a:r>
              <a:rPr lang="pl-PL" sz="4000" b="1" dirty="0">
                <a:solidFill>
                  <a:schemeClr val="tx1"/>
                </a:solidFill>
                <a:latin typeface="+mn-lt"/>
              </a:rPr>
              <a:t> </a:t>
            </a:r>
            <a:r>
              <a:rPr lang="pl-PL" sz="4000" b="1" dirty="0" err="1">
                <a:solidFill>
                  <a:schemeClr val="tx1"/>
                </a:solidFill>
                <a:latin typeface="+mn-lt"/>
              </a:rPr>
              <a:t>strategies</a:t>
            </a:r>
            <a:endParaRPr lang="pl-PL" sz="4000" b="1" dirty="0">
              <a:solidFill>
                <a:schemeClr val="tx1"/>
              </a:solidFill>
              <a:latin typeface="+mn-lt"/>
            </a:endParaRPr>
          </a:p>
        </p:txBody>
      </p:sp>
      <p:sp>
        <p:nvSpPr>
          <p:cNvPr id="45060" name="Rectangle 3"/>
          <p:cNvSpPr>
            <a:spLocks noGrp="1" noChangeArrowheads="1"/>
          </p:cNvSpPr>
          <p:nvPr>
            <p:ph type="body" idx="1"/>
          </p:nvPr>
        </p:nvSpPr>
        <p:spPr>
          <a:xfrm>
            <a:off x="468313" y="1341438"/>
            <a:ext cx="8229600" cy="4530725"/>
          </a:xfrm>
        </p:spPr>
        <p:txBody>
          <a:bodyPr/>
          <a:lstStyle/>
          <a:p>
            <a:pPr eaLnBrk="1" hangingPunct="1"/>
            <a:r>
              <a:rPr lang="pl-PL" dirty="0" err="1">
                <a:solidFill>
                  <a:schemeClr val="tx1"/>
                </a:solidFill>
                <a:latin typeface="+mn-lt"/>
              </a:rPr>
              <a:t>Differentiation</a:t>
            </a:r>
            <a:r>
              <a:rPr lang="pl-PL" dirty="0">
                <a:solidFill>
                  <a:schemeClr val="tx1"/>
                </a:solidFill>
                <a:latin typeface="+mn-lt"/>
              </a:rPr>
              <a:t> </a:t>
            </a:r>
            <a:r>
              <a:rPr lang="pl-PL" dirty="0" err="1">
                <a:solidFill>
                  <a:schemeClr val="tx1"/>
                </a:solidFill>
                <a:latin typeface="+mn-lt"/>
              </a:rPr>
              <a:t>strategy</a:t>
            </a:r>
            <a:endParaRPr lang="pl-PL" dirty="0">
              <a:solidFill>
                <a:schemeClr val="tx1"/>
              </a:solidFill>
              <a:latin typeface="+mn-lt"/>
            </a:endParaRPr>
          </a:p>
          <a:p>
            <a:pPr eaLnBrk="1" hangingPunct="1"/>
            <a:endParaRPr lang="pl-PL" dirty="0">
              <a:solidFill>
                <a:schemeClr val="tx1"/>
              </a:solidFill>
              <a:latin typeface="+mn-lt"/>
            </a:endParaRPr>
          </a:p>
          <a:p>
            <a:pPr eaLnBrk="1" hangingPunct="1"/>
            <a:r>
              <a:rPr lang="pl-PL" dirty="0" err="1">
                <a:solidFill>
                  <a:schemeClr val="tx1"/>
                </a:solidFill>
                <a:latin typeface="+mn-lt"/>
              </a:rPr>
              <a:t>Overall</a:t>
            </a:r>
            <a:r>
              <a:rPr lang="pl-PL" dirty="0">
                <a:solidFill>
                  <a:schemeClr val="tx1"/>
                </a:solidFill>
                <a:latin typeface="+mn-lt"/>
              </a:rPr>
              <a:t> </a:t>
            </a:r>
            <a:r>
              <a:rPr lang="pl-PL" dirty="0" err="1">
                <a:solidFill>
                  <a:schemeClr val="tx1"/>
                </a:solidFill>
                <a:latin typeface="+mn-lt"/>
              </a:rPr>
              <a:t>cost</a:t>
            </a:r>
            <a:r>
              <a:rPr lang="pl-PL" dirty="0">
                <a:solidFill>
                  <a:schemeClr val="tx1"/>
                </a:solidFill>
                <a:latin typeface="+mn-lt"/>
              </a:rPr>
              <a:t> </a:t>
            </a:r>
            <a:r>
              <a:rPr lang="pl-PL" dirty="0" err="1">
                <a:solidFill>
                  <a:schemeClr val="tx1"/>
                </a:solidFill>
                <a:latin typeface="+mn-lt"/>
              </a:rPr>
              <a:t>leadership</a:t>
            </a:r>
            <a:r>
              <a:rPr lang="pl-PL" dirty="0">
                <a:solidFill>
                  <a:schemeClr val="tx1"/>
                </a:solidFill>
                <a:latin typeface="+mn-lt"/>
              </a:rPr>
              <a:t> </a:t>
            </a:r>
            <a:r>
              <a:rPr lang="pl-PL" dirty="0" err="1">
                <a:solidFill>
                  <a:schemeClr val="tx1"/>
                </a:solidFill>
                <a:latin typeface="+mn-lt"/>
              </a:rPr>
              <a:t>strategy</a:t>
            </a:r>
            <a:endParaRPr lang="pl-PL" dirty="0">
              <a:solidFill>
                <a:schemeClr val="tx1"/>
              </a:solidFill>
              <a:latin typeface="+mn-lt"/>
            </a:endParaRPr>
          </a:p>
          <a:p>
            <a:pPr eaLnBrk="1" hangingPunct="1">
              <a:buFont typeface="Wingdings" pitchFamily="2" charset="2"/>
              <a:buNone/>
            </a:pPr>
            <a:endParaRPr lang="pl-PL" dirty="0">
              <a:solidFill>
                <a:schemeClr val="tx1"/>
              </a:solidFill>
              <a:latin typeface="+mn-lt"/>
            </a:endParaRPr>
          </a:p>
          <a:p>
            <a:pPr eaLnBrk="1" hangingPunct="1"/>
            <a:endParaRPr lang="pl-PL" dirty="0">
              <a:solidFill>
                <a:schemeClr val="tx1"/>
              </a:solidFill>
              <a:latin typeface="+mn-lt"/>
            </a:endParaRPr>
          </a:p>
          <a:p>
            <a:pPr eaLnBrk="1" hangingPunct="1"/>
            <a:r>
              <a:rPr lang="pl-PL" dirty="0" err="1">
                <a:solidFill>
                  <a:schemeClr val="tx1"/>
                </a:solidFill>
                <a:latin typeface="+mn-lt"/>
              </a:rPr>
              <a:t>Focus</a:t>
            </a:r>
            <a:r>
              <a:rPr lang="pl-PL" dirty="0">
                <a:solidFill>
                  <a:schemeClr val="tx1"/>
                </a:solidFill>
                <a:latin typeface="+mn-lt"/>
              </a:rPr>
              <a:t> </a:t>
            </a:r>
            <a:r>
              <a:rPr lang="pl-PL" dirty="0" err="1">
                <a:solidFill>
                  <a:schemeClr val="tx1"/>
                </a:solidFill>
                <a:latin typeface="+mn-lt"/>
              </a:rPr>
              <a:t>strategy</a:t>
            </a:r>
            <a:endParaRPr lang="pl-PL" dirty="0">
              <a:solidFill>
                <a:schemeClr val="tx1"/>
              </a:solidFill>
              <a:latin typeface="+mn-lt"/>
            </a:endParaRPr>
          </a:p>
          <a:p>
            <a:pPr eaLnBrk="1" hangingPunct="1">
              <a:buFont typeface="Wingdings" pitchFamily="2" charset="2"/>
              <a:buNone/>
            </a:pPr>
            <a:endParaRPr lang="pl-PL" dirty="0">
              <a:solidFill>
                <a:schemeClr val="tx1"/>
              </a:solidFill>
              <a:latin typeface="+mn-lt"/>
            </a:endParaRPr>
          </a:p>
          <a:p>
            <a:pPr eaLnBrk="1" hangingPunct="1"/>
            <a:r>
              <a:rPr lang="pl-PL" dirty="0">
                <a:solidFill>
                  <a:schemeClr val="tx1"/>
                </a:solidFill>
                <a:latin typeface="+mn-lt"/>
              </a:rPr>
              <a:t>+ </a:t>
            </a:r>
            <a:r>
              <a:rPr lang="pl-PL" i="1" dirty="0">
                <a:solidFill>
                  <a:schemeClr val="tx1"/>
                </a:solidFill>
                <a:latin typeface="+mn-lt"/>
              </a:rPr>
              <a:t>Middle-of-the </a:t>
            </a:r>
            <a:r>
              <a:rPr lang="pl-PL" i="1" dirty="0" err="1">
                <a:solidFill>
                  <a:schemeClr val="tx1"/>
                </a:solidFill>
                <a:latin typeface="+mn-lt"/>
              </a:rPr>
              <a:t>road</a:t>
            </a:r>
            <a:endParaRPr lang="pl-PL" i="1" dirty="0">
              <a:solidFill>
                <a:schemeClr val="tx1"/>
              </a:solidFill>
              <a:latin typeface="+mn-lt"/>
            </a:endParaRPr>
          </a:p>
        </p:txBody>
      </p:sp>
      <p:pic>
        <p:nvPicPr>
          <p:cNvPr id="45061" name="Picture 4"/>
          <p:cNvPicPr>
            <a:picLocks noChangeAspect="1" noChangeArrowheads="1"/>
          </p:cNvPicPr>
          <p:nvPr/>
        </p:nvPicPr>
        <p:blipFill>
          <a:blip r:embed="rId3" cstate="print"/>
          <a:srcRect/>
          <a:stretch>
            <a:fillRect/>
          </a:stretch>
        </p:blipFill>
        <p:spPr bwMode="auto">
          <a:xfrm>
            <a:off x="6888957" y="712788"/>
            <a:ext cx="1209675" cy="1076325"/>
          </a:xfrm>
          <a:prstGeom prst="rect">
            <a:avLst/>
          </a:prstGeom>
          <a:noFill/>
          <a:ln w="9525">
            <a:noFill/>
            <a:miter lim="800000"/>
            <a:headEnd/>
            <a:tailEnd/>
          </a:ln>
        </p:spPr>
      </p:pic>
      <p:sp>
        <p:nvSpPr>
          <p:cNvPr id="45062" name="Text Box 5"/>
          <p:cNvSpPr txBox="1">
            <a:spLocks noChangeArrowheads="1"/>
          </p:cNvSpPr>
          <p:nvPr/>
        </p:nvSpPr>
        <p:spPr bwMode="auto">
          <a:xfrm>
            <a:off x="250825" y="6237288"/>
            <a:ext cx="3313113" cy="461665"/>
          </a:xfrm>
          <a:prstGeom prst="rect">
            <a:avLst/>
          </a:prstGeom>
          <a:noFill/>
          <a:ln w="9525">
            <a:noFill/>
            <a:miter lim="800000"/>
            <a:headEnd/>
            <a:tailEnd/>
          </a:ln>
        </p:spPr>
        <p:txBody>
          <a:bodyPr>
            <a:spAutoFit/>
          </a:bodyPr>
          <a:lstStyle/>
          <a:p>
            <a:pPr>
              <a:spcBef>
                <a:spcPct val="50000"/>
              </a:spcBef>
            </a:pPr>
            <a:r>
              <a:rPr lang="pl-PL" sz="1200" dirty="0" err="1"/>
              <a:t>Sources</a:t>
            </a:r>
            <a:r>
              <a:rPr lang="pl-PL" sz="1200" dirty="0"/>
              <a:t>: images.businessweek.com, </a:t>
            </a:r>
            <a:r>
              <a:rPr lang="pl-PL" sz="1200" dirty="0">
                <a:hlinkClick r:id="rId4"/>
              </a:rPr>
              <a:t>www.encodeteam.com</a:t>
            </a:r>
            <a:r>
              <a:rPr lang="pl-PL" sz="1200" dirty="0"/>
              <a:t>, www.globalgiants.com</a:t>
            </a:r>
          </a:p>
        </p:txBody>
      </p:sp>
      <p:pic>
        <p:nvPicPr>
          <p:cNvPr id="45063" name="Picture 6"/>
          <p:cNvPicPr>
            <a:picLocks noChangeAspect="1" noChangeArrowheads="1"/>
          </p:cNvPicPr>
          <p:nvPr/>
        </p:nvPicPr>
        <p:blipFill>
          <a:blip r:embed="rId5" cstate="print"/>
          <a:srcRect/>
          <a:stretch>
            <a:fillRect/>
          </a:stretch>
        </p:blipFill>
        <p:spPr bwMode="auto">
          <a:xfrm>
            <a:off x="7020272" y="2160588"/>
            <a:ext cx="1857375" cy="1228725"/>
          </a:xfrm>
          <a:prstGeom prst="rect">
            <a:avLst/>
          </a:prstGeom>
          <a:noFill/>
          <a:ln w="9525">
            <a:noFill/>
            <a:miter lim="800000"/>
            <a:headEnd/>
            <a:tailEnd/>
          </a:ln>
        </p:spPr>
      </p:pic>
      <p:pic>
        <p:nvPicPr>
          <p:cNvPr id="45064" name="Picture 7"/>
          <p:cNvPicPr>
            <a:picLocks noChangeAspect="1" noChangeArrowheads="1"/>
          </p:cNvPicPr>
          <p:nvPr/>
        </p:nvPicPr>
        <p:blipFill>
          <a:blip r:embed="rId6" cstate="print"/>
          <a:srcRect/>
          <a:stretch>
            <a:fillRect/>
          </a:stretch>
        </p:blipFill>
        <p:spPr bwMode="auto">
          <a:xfrm>
            <a:off x="4814229" y="3284984"/>
            <a:ext cx="1771650" cy="1771650"/>
          </a:xfrm>
          <a:prstGeom prst="rect">
            <a:avLst/>
          </a:prstGeom>
          <a:noFill/>
          <a:ln w="9525">
            <a:noFill/>
            <a:miter lim="800000"/>
            <a:headEnd/>
            <a:tailEnd/>
          </a:ln>
        </p:spPr>
      </p:pic>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92</a:t>
            </a:fld>
            <a:endParaRPr lang="pl-PL" altLang="en-US"/>
          </a:p>
        </p:txBody>
      </p:sp>
    </p:spTree>
    <p:extLst>
      <p:ext uri="{BB962C8B-B14F-4D97-AF65-F5344CB8AC3E}">
        <p14:creationId xmlns:p14="http://schemas.microsoft.com/office/powerpoint/2010/main" val="27923141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stopki 4"/>
          <p:cNvSpPr>
            <a:spLocks noGrp="1"/>
          </p:cNvSpPr>
          <p:nvPr>
            <p:ph type="ftr" sz="quarter" idx="11"/>
          </p:nvPr>
        </p:nvSpPr>
        <p:spPr/>
        <p:txBody>
          <a:bodyPr/>
          <a:lstStyle/>
          <a:p>
            <a:pPr>
              <a:defRPr/>
            </a:pPr>
            <a:r>
              <a:rPr lang="pl-PL" altLang="en-US"/>
              <a:t>PJIIT </a:t>
            </a:r>
          </a:p>
        </p:txBody>
      </p:sp>
      <p:sp>
        <p:nvSpPr>
          <p:cNvPr id="46083" name="Rectangle 2"/>
          <p:cNvSpPr>
            <a:spLocks noGrp="1" noChangeArrowheads="1"/>
          </p:cNvSpPr>
          <p:nvPr>
            <p:ph type="title"/>
          </p:nvPr>
        </p:nvSpPr>
        <p:spPr/>
        <p:txBody>
          <a:bodyPr/>
          <a:lstStyle/>
          <a:p>
            <a:pPr eaLnBrk="1" hangingPunct="1"/>
            <a:r>
              <a:rPr lang="pl-PL" sz="4000" b="1" dirty="0" err="1">
                <a:solidFill>
                  <a:schemeClr val="tx1"/>
                </a:solidFill>
                <a:latin typeface="+mn-lt"/>
              </a:rPr>
              <a:t>Porter’s</a:t>
            </a:r>
            <a:r>
              <a:rPr lang="pl-PL" sz="4000" b="1" dirty="0">
                <a:solidFill>
                  <a:schemeClr val="tx1"/>
                </a:solidFill>
                <a:latin typeface="+mn-lt"/>
              </a:rPr>
              <a:t> </a:t>
            </a:r>
            <a:r>
              <a:rPr lang="pl-PL" sz="4000" b="1" dirty="0" err="1">
                <a:solidFill>
                  <a:schemeClr val="tx1"/>
                </a:solidFill>
                <a:latin typeface="+mn-lt"/>
              </a:rPr>
              <a:t>generic</a:t>
            </a:r>
            <a:r>
              <a:rPr lang="pl-PL" sz="4000" b="1" dirty="0">
                <a:solidFill>
                  <a:schemeClr val="tx1"/>
                </a:solidFill>
                <a:latin typeface="+mn-lt"/>
              </a:rPr>
              <a:t> </a:t>
            </a:r>
            <a:r>
              <a:rPr lang="pl-PL" sz="4000" b="1" dirty="0" err="1">
                <a:solidFill>
                  <a:schemeClr val="tx1"/>
                </a:solidFill>
                <a:latin typeface="+mn-lt"/>
              </a:rPr>
              <a:t>strategies</a:t>
            </a:r>
            <a:endParaRPr lang="pl-PL" sz="4000" b="1" dirty="0">
              <a:solidFill>
                <a:schemeClr val="tx1"/>
              </a:solidFill>
              <a:latin typeface="+mn-lt"/>
            </a:endParaRPr>
          </a:p>
        </p:txBody>
      </p:sp>
      <p:sp>
        <p:nvSpPr>
          <p:cNvPr id="46084" name="Rectangle 3"/>
          <p:cNvSpPr>
            <a:spLocks noGrp="1" noChangeArrowheads="1"/>
          </p:cNvSpPr>
          <p:nvPr>
            <p:ph type="body" idx="1"/>
          </p:nvPr>
        </p:nvSpPr>
        <p:spPr/>
        <p:txBody>
          <a:bodyPr/>
          <a:lstStyle/>
          <a:p>
            <a:pPr eaLnBrk="1" hangingPunct="1">
              <a:lnSpc>
                <a:spcPct val="80000"/>
              </a:lnSpc>
              <a:buNone/>
            </a:pPr>
            <a:r>
              <a:rPr lang="pl-PL" sz="2400" b="1" dirty="0" err="1">
                <a:solidFill>
                  <a:schemeClr val="tx1"/>
                </a:solidFill>
                <a:latin typeface="+mn-lt"/>
              </a:rPr>
              <a:t>Differentiation</a:t>
            </a:r>
            <a:r>
              <a:rPr lang="pl-PL" sz="2400" b="1" dirty="0">
                <a:solidFill>
                  <a:schemeClr val="tx1"/>
                </a:solidFill>
                <a:latin typeface="+mn-lt"/>
              </a:rPr>
              <a:t> </a:t>
            </a:r>
            <a:r>
              <a:rPr lang="pl-PL" sz="2400" b="1" dirty="0" err="1">
                <a:solidFill>
                  <a:schemeClr val="tx1"/>
                </a:solidFill>
                <a:latin typeface="+mn-lt"/>
              </a:rPr>
              <a:t>strategy</a:t>
            </a:r>
            <a:r>
              <a:rPr lang="pl-PL" sz="2100" b="1" dirty="0">
                <a:solidFill>
                  <a:schemeClr val="tx1"/>
                </a:solidFill>
                <a:latin typeface="+mn-lt"/>
              </a:rPr>
              <a:t>:</a:t>
            </a:r>
          </a:p>
          <a:p>
            <a:pPr eaLnBrk="1" hangingPunct="1">
              <a:lnSpc>
                <a:spcPct val="80000"/>
              </a:lnSpc>
            </a:pPr>
            <a:r>
              <a:rPr lang="en-US" sz="2100" dirty="0">
                <a:solidFill>
                  <a:schemeClr val="tx1"/>
                </a:solidFill>
                <a:latin typeface="+mn-lt"/>
              </a:rPr>
              <a:t>emphasis on quality (cost control less important)</a:t>
            </a:r>
          </a:p>
          <a:p>
            <a:pPr eaLnBrk="1" hangingPunct="1">
              <a:lnSpc>
                <a:spcPct val="80000"/>
              </a:lnSpc>
            </a:pPr>
            <a:r>
              <a:rPr lang="pl-PL" sz="2100" dirty="0">
                <a:solidFill>
                  <a:schemeClr val="tx1"/>
                </a:solidFill>
                <a:latin typeface="+mn-lt"/>
              </a:rPr>
              <a:t>s</a:t>
            </a:r>
            <a:r>
              <a:rPr lang="en-US" sz="2100" dirty="0" err="1">
                <a:solidFill>
                  <a:schemeClr val="tx1"/>
                </a:solidFill>
                <a:latin typeface="+mn-lt"/>
              </a:rPr>
              <a:t>atisfaction</a:t>
            </a:r>
            <a:r>
              <a:rPr lang="en-US" sz="2100" dirty="0">
                <a:solidFill>
                  <a:schemeClr val="tx1"/>
                </a:solidFill>
                <a:latin typeface="+mn-lt"/>
              </a:rPr>
              <a:t> of a demanding customer (accepting returns, costly maintaining a stock of finished products, tailoring products to individual needs)</a:t>
            </a:r>
          </a:p>
          <a:p>
            <a:pPr eaLnBrk="1" hangingPunct="1">
              <a:lnSpc>
                <a:spcPct val="80000"/>
              </a:lnSpc>
            </a:pPr>
            <a:r>
              <a:rPr lang="en-US" sz="2100" dirty="0">
                <a:solidFill>
                  <a:schemeClr val="tx1"/>
                </a:solidFill>
                <a:latin typeface="+mn-lt"/>
              </a:rPr>
              <a:t>creativity, innovation</a:t>
            </a:r>
            <a:endParaRPr lang="pl-PL" sz="2100" dirty="0">
              <a:solidFill>
                <a:schemeClr val="tx1"/>
              </a:solidFill>
              <a:latin typeface="+mn-lt"/>
            </a:endParaRPr>
          </a:p>
          <a:p>
            <a:pPr eaLnBrk="1" hangingPunct="1">
              <a:lnSpc>
                <a:spcPct val="80000"/>
              </a:lnSpc>
              <a:buNone/>
            </a:pPr>
            <a:r>
              <a:rPr lang="pl-PL" sz="2400" b="1" dirty="0" err="1">
                <a:solidFill>
                  <a:schemeClr val="tx1"/>
                </a:solidFill>
                <a:latin typeface="+mn-lt"/>
              </a:rPr>
              <a:t>Overall</a:t>
            </a:r>
            <a:r>
              <a:rPr lang="pl-PL" sz="2400" b="1" dirty="0">
                <a:solidFill>
                  <a:schemeClr val="tx1"/>
                </a:solidFill>
                <a:latin typeface="+mn-lt"/>
              </a:rPr>
              <a:t> </a:t>
            </a:r>
            <a:r>
              <a:rPr lang="pl-PL" sz="2400" b="1" dirty="0" err="1">
                <a:solidFill>
                  <a:schemeClr val="tx1"/>
                </a:solidFill>
                <a:latin typeface="+mn-lt"/>
              </a:rPr>
              <a:t>cost</a:t>
            </a:r>
            <a:r>
              <a:rPr lang="pl-PL" sz="2400" b="1" dirty="0">
                <a:solidFill>
                  <a:schemeClr val="tx1"/>
                </a:solidFill>
                <a:latin typeface="+mn-lt"/>
              </a:rPr>
              <a:t> </a:t>
            </a:r>
            <a:r>
              <a:rPr lang="pl-PL" sz="2400" b="1" dirty="0" err="1">
                <a:solidFill>
                  <a:schemeClr val="tx1"/>
                </a:solidFill>
                <a:latin typeface="+mn-lt"/>
              </a:rPr>
              <a:t>leadership</a:t>
            </a:r>
            <a:r>
              <a:rPr lang="pl-PL" sz="2400" b="1" dirty="0">
                <a:solidFill>
                  <a:schemeClr val="tx1"/>
                </a:solidFill>
                <a:latin typeface="+mn-lt"/>
              </a:rPr>
              <a:t> </a:t>
            </a:r>
            <a:r>
              <a:rPr lang="pl-PL" sz="2400" b="1" dirty="0" err="1">
                <a:solidFill>
                  <a:schemeClr val="tx1"/>
                </a:solidFill>
                <a:latin typeface="+mn-lt"/>
              </a:rPr>
              <a:t>strategy</a:t>
            </a:r>
            <a:r>
              <a:rPr lang="pl-PL" sz="2100" b="1" dirty="0">
                <a:solidFill>
                  <a:schemeClr val="tx1"/>
                </a:solidFill>
                <a:latin typeface="+mn-lt"/>
              </a:rPr>
              <a:t>:</a:t>
            </a:r>
          </a:p>
          <a:p>
            <a:pPr eaLnBrk="1" hangingPunct="1">
              <a:lnSpc>
                <a:spcPct val="80000"/>
              </a:lnSpc>
            </a:pPr>
            <a:r>
              <a:rPr lang="en-US" sz="2100" dirty="0">
                <a:solidFill>
                  <a:schemeClr val="tx1"/>
                </a:solidFill>
                <a:latin typeface="+mn-lt"/>
              </a:rPr>
              <a:t>broad advertising campaign (emphasis on reliability values, not distinctive features)</a:t>
            </a:r>
          </a:p>
          <a:p>
            <a:pPr eaLnBrk="1" hangingPunct="1">
              <a:lnSpc>
                <a:spcPct val="80000"/>
              </a:lnSpc>
            </a:pPr>
            <a:r>
              <a:rPr lang="en-US" sz="2100" dirty="0">
                <a:solidFill>
                  <a:schemeClr val="tx1"/>
                </a:solidFill>
                <a:latin typeface="+mn-lt"/>
              </a:rPr>
              <a:t>strict accounting and financial control</a:t>
            </a:r>
          </a:p>
          <a:p>
            <a:pPr eaLnBrk="1" hangingPunct="1">
              <a:lnSpc>
                <a:spcPct val="80000"/>
              </a:lnSpc>
            </a:pPr>
            <a:r>
              <a:rPr lang="en-US" sz="2100" dirty="0">
                <a:solidFill>
                  <a:schemeClr val="tx1"/>
                </a:solidFill>
                <a:latin typeface="+mn-lt"/>
              </a:rPr>
              <a:t>long series of standardized products</a:t>
            </a:r>
          </a:p>
          <a:p>
            <a:pPr eaLnBrk="1" hangingPunct="1">
              <a:lnSpc>
                <a:spcPct val="80000"/>
              </a:lnSpc>
            </a:pPr>
            <a:r>
              <a:rPr lang="en-US" sz="2100" dirty="0">
                <a:solidFill>
                  <a:schemeClr val="tx1"/>
                </a:solidFill>
                <a:latin typeface="+mn-lt"/>
              </a:rPr>
              <a:t>increasing production scale</a:t>
            </a:r>
          </a:p>
          <a:p>
            <a:pPr eaLnBrk="1" hangingPunct="1">
              <a:lnSpc>
                <a:spcPct val="80000"/>
              </a:lnSpc>
            </a:pPr>
            <a:r>
              <a:rPr lang="en-US" sz="2100" dirty="0">
                <a:solidFill>
                  <a:schemeClr val="tx1"/>
                </a:solidFill>
                <a:latin typeface="+mn-lt"/>
              </a:rPr>
              <a:t>priority: cost reduction</a:t>
            </a:r>
            <a:endParaRPr lang="pl-PL" sz="2100" dirty="0">
              <a:solidFill>
                <a:schemeClr val="tx1"/>
              </a:solidFill>
              <a:latin typeface="+mn-lt"/>
            </a:endParaRPr>
          </a:p>
          <a:p>
            <a:pPr eaLnBrk="1" hangingPunct="1">
              <a:lnSpc>
                <a:spcPct val="80000"/>
              </a:lnSpc>
            </a:pPr>
            <a:endParaRPr lang="pl-PL" sz="2100" dirty="0">
              <a:solidFill>
                <a:schemeClr val="tx1"/>
              </a:solidFill>
              <a:latin typeface="+mn-lt"/>
            </a:endParaRPr>
          </a:p>
          <a:p>
            <a:pPr eaLnBrk="1" hangingPunct="1">
              <a:lnSpc>
                <a:spcPct val="80000"/>
              </a:lnSpc>
            </a:pPr>
            <a:endParaRPr lang="pl-PL" sz="2100" dirty="0">
              <a:solidFill>
                <a:schemeClr val="tx1"/>
              </a:solidFill>
              <a:latin typeface="+mn-lt"/>
            </a:endParaRPr>
          </a:p>
          <a:p>
            <a:pPr eaLnBrk="1" hangingPunct="1">
              <a:lnSpc>
                <a:spcPct val="80000"/>
              </a:lnSpc>
              <a:buFont typeface="Wingdings" pitchFamily="2" charset="2"/>
              <a:buNone/>
            </a:pPr>
            <a:endParaRPr lang="pl-PL" sz="2100" dirty="0">
              <a:solidFill>
                <a:schemeClr val="tx1"/>
              </a:solidFill>
              <a:latin typeface="+mn-lt"/>
            </a:endParaRPr>
          </a:p>
          <a:p>
            <a:pPr eaLnBrk="1" hangingPunct="1">
              <a:lnSpc>
                <a:spcPct val="80000"/>
              </a:lnSpc>
            </a:pPr>
            <a:endParaRPr lang="pl-PL" sz="2100" dirty="0">
              <a:solidFill>
                <a:schemeClr val="tx1"/>
              </a:solidFill>
              <a:latin typeface="+mn-lt"/>
            </a:endParaRPr>
          </a:p>
        </p:txBody>
      </p:sp>
      <p:pic>
        <p:nvPicPr>
          <p:cNvPr id="46085" name="Picture 4"/>
          <p:cNvPicPr>
            <a:picLocks noChangeAspect="1" noChangeArrowheads="1"/>
          </p:cNvPicPr>
          <p:nvPr/>
        </p:nvPicPr>
        <p:blipFill>
          <a:blip r:embed="rId3" cstate="print"/>
          <a:srcRect/>
          <a:stretch>
            <a:fillRect/>
          </a:stretch>
        </p:blipFill>
        <p:spPr bwMode="auto">
          <a:xfrm>
            <a:off x="6948264" y="4400309"/>
            <a:ext cx="1171575" cy="1209675"/>
          </a:xfrm>
          <a:prstGeom prst="rect">
            <a:avLst/>
          </a:prstGeom>
          <a:noFill/>
          <a:ln w="9525">
            <a:noFill/>
            <a:miter lim="800000"/>
            <a:headEnd/>
            <a:tailEnd/>
          </a:ln>
        </p:spPr>
      </p:pic>
      <p:sp>
        <p:nvSpPr>
          <p:cNvPr id="46086" name="Text Box 5"/>
          <p:cNvSpPr txBox="1">
            <a:spLocks noChangeArrowheads="1"/>
          </p:cNvSpPr>
          <p:nvPr/>
        </p:nvSpPr>
        <p:spPr bwMode="auto">
          <a:xfrm>
            <a:off x="468313" y="6237288"/>
            <a:ext cx="3240087" cy="274637"/>
          </a:xfrm>
          <a:prstGeom prst="rect">
            <a:avLst/>
          </a:prstGeom>
          <a:noFill/>
          <a:ln w="9525">
            <a:noFill/>
            <a:miter lim="800000"/>
            <a:headEnd/>
            <a:tailEnd/>
          </a:ln>
        </p:spPr>
        <p:txBody>
          <a:bodyPr>
            <a:spAutoFit/>
          </a:bodyPr>
          <a:lstStyle/>
          <a:p>
            <a:pPr>
              <a:spcBef>
                <a:spcPct val="50000"/>
              </a:spcBef>
            </a:pPr>
            <a:r>
              <a:rPr lang="pl-PL" sz="1200" dirty="0"/>
              <a:t>Source: images.businessweek.com</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93</a:t>
            </a:fld>
            <a:endParaRPr lang="pl-PL" altLang="en-US"/>
          </a:p>
        </p:txBody>
      </p:sp>
    </p:spTree>
    <p:extLst>
      <p:ext uri="{BB962C8B-B14F-4D97-AF65-F5344CB8AC3E}">
        <p14:creationId xmlns:p14="http://schemas.microsoft.com/office/powerpoint/2010/main" val="38033134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stopki 4"/>
          <p:cNvSpPr>
            <a:spLocks noGrp="1"/>
          </p:cNvSpPr>
          <p:nvPr>
            <p:ph type="ftr" sz="quarter" idx="11"/>
          </p:nvPr>
        </p:nvSpPr>
        <p:spPr/>
        <p:txBody>
          <a:bodyPr/>
          <a:lstStyle/>
          <a:p>
            <a:pPr>
              <a:defRPr/>
            </a:pPr>
            <a:r>
              <a:rPr lang="pl-PL" altLang="en-US"/>
              <a:t>PJIIT </a:t>
            </a:r>
          </a:p>
        </p:txBody>
      </p:sp>
      <p:sp>
        <p:nvSpPr>
          <p:cNvPr id="48131" name="Rectangle 2"/>
          <p:cNvSpPr>
            <a:spLocks noGrp="1" noChangeArrowheads="1"/>
          </p:cNvSpPr>
          <p:nvPr>
            <p:ph type="title"/>
          </p:nvPr>
        </p:nvSpPr>
        <p:spPr/>
        <p:txBody>
          <a:bodyPr/>
          <a:lstStyle/>
          <a:p>
            <a:pPr eaLnBrk="1" hangingPunct="1"/>
            <a:r>
              <a:rPr lang="pl-PL" sz="4000" b="1" dirty="0" err="1">
                <a:solidFill>
                  <a:schemeClr val="tx1"/>
                </a:solidFill>
                <a:latin typeface="+mn-lt"/>
              </a:rPr>
              <a:t>Diversification</a:t>
            </a:r>
            <a:r>
              <a:rPr lang="pl-PL" sz="4000" b="1" dirty="0">
                <a:solidFill>
                  <a:schemeClr val="tx1"/>
                </a:solidFill>
                <a:latin typeface="+mn-lt"/>
              </a:rPr>
              <a:t>?</a:t>
            </a:r>
          </a:p>
        </p:txBody>
      </p:sp>
      <p:sp>
        <p:nvSpPr>
          <p:cNvPr id="48132" name="Rectangle 3"/>
          <p:cNvSpPr>
            <a:spLocks noGrp="1" noChangeArrowheads="1"/>
          </p:cNvSpPr>
          <p:nvPr>
            <p:ph type="body" idx="1"/>
          </p:nvPr>
        </p:nvSpPr>
        <p:spPr/>
        <p:txBody>
          <a:bodyPr/>
          <a:lstStyle/>
          <a:p>
            <a:pPr eaLnBrk="1" hangingPunct="1"/>
            <a:r>
              <a:rPr lang="pl-PL" dirty="0">
                <a:solidFill>
                  <a:schemeClr val="tx1"/>
                </a:solidFill>
                <a:latin typeface="+mn-lt"/>
              </a:rPr>
              <a:t>Single-</a:t>
            </a:r>
            <a:r>
              <a:rPr lang="pl-PL" dirty="0" err="1">
                <a:solidFill>
                  <a:schemeClr val="tx1"/>
                </a:solidFill>
                <a:latin typeface="+mn-lt"/>
              </a:rPr>
              <a:t>product</a:t>
            </a:r>
            <a:r>
              <a:rPr lang="pl-PL" dirty="0">
                <a:solidFill>
                  <a:schemeClr val="tx1"/>
                </a:solidFill>
                <a:latin typeface="+mn-lt"/>
              </a:rPr>
              <a:t> </a:t>
            </a:r>
            <a:r>
              <a:rPr lang="pl-PL" dirty="0" err="1">
                <a:solidFill>
                  <a:schemeClr val="tx1"/>
                </a:solidFill>
                <a:latin typeface="+mn-lt"/>
              </a:rPr>
              <a:t>strategy</a:t>
            </a:r>
            <a:endParaRPr lang="pl-PL" dirty="0">
              <a:solidFill>
                <a:schemeClr val="tx1"/>
              </a:solidFill>
              <a:latin typeface="+mn-lt"/>
            </a:endParaRPr>
          </a:p>
          <a:p>
            <a:pPr eaLnBrk="1" hangingPunct="1"/>
            <a:r>
              <a:rPr lang="pl-PL" dirty="0" err="1">
                <a:solidFill>
                  <a:schemeClr val="tx1"/>
                </a:solidFill>
                <a:latin typeface="+mn-lt"/>
              </a:rPr>
              <a:t>Related</a:t>
            </a:r>
            <a:r>
              <a:rPr lang="pl-PL" dirty="0">
                <a:solidFill>
                  <a:schemeClr val="tx1"/>
                </a:solidFill>
                <a:latin typeface="+mn-lt"/>
              </a:rPr>
              <a:t> </a:t>
            </a:r>
            <a:r>
              <a:rPr lang="pl-PL" dirty="0" err="1">
                <a:solidFill>
                  <a:schemeClr val="tx1"/>
                </a:solidFill>
                <a:latin typeface="+mn-lt"/>
              </a:rPr>
              <a:t>diversification</a:t>
            </a:r>
            <a:endParaRPr lang="pl-PL" dirty="0">
              <a:solidFill>
                <a:schemeClr val="tx1"/>
              </a:solidFill>
              <a:latin typeface="+mn-lt"/>
            </a:endParaRPr>
          </a:p>
          <a:p>
            <a:pPr eaLnBrk="1" hangingPunct="1"/>
            <a:endParaRPr lang="pl-PL" dirty="0">
              <a:solidFill>
                <a:schemeClr val="tx1"/>
              </a:solidFill>
              <a:latin typeface="+mn-lt"/>
            </a:endParaRPr>
          </a:p>
          <a:p>
            <a:pPr eaLnBrk="1" hangingPunct="1"/>
            <a:endParaRPr lang="pl-PL" dirty="0">
              <a:solidFill>
                <a:schemeClr val="tx1"/>
              </a:solidFill>
              <a:latin typeface="+mn-lt"/>
            </a:endParaRPr>
          </a:p>
          <a:p>
            <a:pPr eaLnBrk="1" hangingPunct="1"/>
            <a:endParaRPr lang="pl-PL" dirty="0">
              <a:solidFill>
                <a:schemeClr val="tx1"/>
              </a:solidFill>
              <a:latin typeface="+mn-lt"/>
            </a:endParaRPr>
          </a:p>
          <a:p>
            <a:pPr eaLnBrk="1" hangingPunct="1"/>
            <a:r>
              <a:rPr lang="pl-PL" dirty="0" err="1">
                <a:solidFill>
                  <a:schemeClr val="tx1"/>
                </a:solidFill>
                <a:latin typeface="+mn-lt"/>
              </a:rPr>
              <a:t>Unrelated</a:t>
            </a:r>
            <a:r>
              <a:rPr lang="pl-PL" dirty="0">
                <a:solidFill>
                  <a:schemeClr val="tx1"/>
                </a:solidFill>
                <a:latin typeface="+mn-lt"/>
              </a:rPr>
              <a:t> </a:t>
            </a:r>
            <a:r>
              <a:rPr lang="pl-PL" dirty="0" err="1">
                <a:solidFill>
                  <a:schemeClr val="tx1"/>
                </a:solidFill>
                <a:latin typeface="+mn-lt"/>
              </a:rPr>
              <a:t>diversification</a:t>
            </a:r>
            <a:endParaRPr lang="pl-PL" dirty="0">
              <a:solidFill>
                <a:schemeClr val="tx1"/>
              </a:solidFill>
              <a:latin typeface="+mn-lt"/>
            </a:endParaRPr>
          </a:p>
          <a:p>
            <a:pPr eaLnBrk="1" hangingPunct="1">
              <a:buFont typeface="Wingdings" pitchFamily="2" charset="2"/>
              <a:buNone/>
            </a:pPr>
            <a:endParaRPr lang="pl-PL" dirty="0">
              <a:solidFill>
                <a:schemeClr val="tx1"/>
              </a:solidFill>
              <a:latin typeface="+mn-lt"/>
            </a:endParaRPr>
          </a:p>
          <a:p>
            <a:pPr eaLnBrk="1" hangingPunct="1"/>
            <a:r>
              <a:rPr lang="pl-PL" dirty="0" err="1">
                <a:solidFill>
                  <a:schemeClr val="tx1"/>
                </a:solidFill>
                <a:latin typeface="+mn-lt"/>
              </a:rPr>
              <a:t>Mergers</a:t>
            </a:r>
            <a:r>
              <a:rPr lang="pl-PL" dirty="0">
                <a:solidFill>
                  <a:schemeClr val="tx1"/>
                </a:solidFill>
                <a:latin typeface="+mn-lt"/>
              </a:rPr>
              <a:t>, </a:t>
            </a:r>
            <a:r>
              <a:rPr lang="pl-PL" dirty="0" err="1">
                <a:solidFill>
                  <a:schemeClr val="tx1"/>
                </a:solidFill>
                <a:latin typeface="+mn-lt"/>
              </a:rPr>
              <a:t>purchases</a:t>
            </a:r>
            <a:r>
              <a:rPr lang="pl-PL" dirty="0">
                <a:solidFill>
                  <a:schemeClr val="tx1"/>
                </a:solidFill>
                <a:latin typeface="+mn-lt"/>
              </a:rPr>
              <a:t> and </a:t>
            </a:r>
            <a:r>
              <a:rPr lang="pl-PL" dirty="0" err="1">
                <a:solidFill>
                  <a:schemeClr val="tx1"/>
                </a:solidFill>
                <a:latin typeface="+mn-lt"/>
              </a:rPr>
              <a:t>acquisitions</a:t>
            </a:r>
            <a:endParaRPr lang="pl-PL" dirty="0">
              <a:solidFill>
                <a:schemeClr val="tx1"/>
              </a:solidFill>
              <a:latin typeface="+mn-lt"/>
            </a:endParaRPr>
          </a:p>
        </p:txBody>
      </p:sp>
      <p:pic>
        <p:nvPicPr>
          <p:cNvPr id="48133" name="Picture 4"/>
          <p:cNvPicPr>
            <a:picLocks noChangeAspect="1" noChangeArrowheads="1"/>
          </p:cNvPicPr>
          <p:nvPr/>
        </p:nvPicPr>
        <p:blipFill>
          <a:blip r:embed="rId3" cstate="print"/>
          <a:srcRect/>
          <a:stretch>
            <a:fillRect/>
          </a:stretch>
        </p:blipFill>
        <p:spPr bwMode="auto">
          <a:xfrm>
            <a:off x="1116013" y="2924175"/>
            <a:ext cx="1928812" cy="1214438"/>
          </a:xfrm>
          <a:prstGeom prst="rect">
            <a:avLst/>
          </a:prstGeom>
          <a:noFill/>
          <a:ln w="9525">
            <a:noFill/>
            <a:miter lim="800000"/>
            <a:headEnd/>
            <a:tailEnd/>
          </a:ln>
        </p:spPr>
      </p:pic>
      <p:sp>
        <p:nvSpPr>
          <p:cNvPr id="48134" name="Text Box 5"/>
          <p:cNvSpPr txBox="1">
            <a:spLocks noChangeArrowheads="1"/>
          </p:cNvSpPr>
          <p:nvPr/>
        </p:nvSpPr>
        <p:spPr bwMode="auto">
          <a:xfrm>
            <a:off x="468313" y="6237288"/>
            <a:ext cx="3382962" cy="274637"/>
          </a:xfrm>
          <a:prstGeom prst="rect">
            <a:avLst/>
          </a:prstGeom>
          <a:noFill/>
          <a:ln w="9525">
            <a:noFill/>
            <a:miter lim="800000"/>
            <a:headEnd/>
            <a:tailEnd/>
          </a:ln>
        </p:spPr>
        <p:txBody>
          <a:bodyPr>
            <a:spAutoFit/>
          </a:bodyPr>
          <a:lstStyle/>
          <a:p>
            <a:pPr>
              <a:spcBef>
                <a:spcPct val="50000"/>
              </a:spcBef>
            </a:pPr>
            <a:r>
              <a:rPr lang="pl-PL" sz="1200" dirty="0" err="1"/>
              <a:t>Sources</a:t>
            </a:r>
            <a:r>
              <a:rPr lang="pl-PL" sz="1200" dirty="0"/>
              <a:t>: kener.elektr.polsl.pl, fdb.pl</a:t>
            </a:r>
          </a:p>
        </p:txBody>
      </p:sp>
      <p:pic>
        <p:nvPicPr>
          <p:cNvPr id="48135" name="Picture 6"/>
          <p:cNvPicPr>
            <a:picLocks noChangeAspect="1" noChangeArrowheads="1"/>
          </p:cNvPicPr>
          <p:nvPr/>
        </p:nvPicPr>
        <p:blipFill>
          <a:blip r:embed="rId4" cstate="print"/>
          <a:srcRect/>
          <a:stretch>
            <a:fillRect/>
          </a:stretch>
        </p:blipFill>
        <p:spPr bwMode="auto">
          <a:xfrm>
            <a:off x="6084888" y="1341438"/>
            <a:ext cx="1543050" cy="971550"/>
          </a:xfrm>
          <a:prstGeom prst="rect">
            <a:avLst/>
          </a:prstGeom>
          <a:noFill/>
          <a:ln w="9525">
            <a:noFill/>
            <a:miter lim="800000"/>
            <a:headEnd/>
            <a:tailEnd/>
          </a:ln>
        </p:spPr>
      </p:pic>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94</a:t>
            </a:fld>
            <a:endParaRPr lang="pl-PL" altLang="en-US"/>
          </a:p>
        </p:txBody>
      </p:sp>
    </p:spTree>
    <p:extLst>
      <p:ext uri="{BB962C8B-B14F-4D97-AF65-F5344CB8AC3E}">
        <p14:creationId xmlns:p14="http://schemas.microsoft.com/office/powerpoint/2010/main" val="42359618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stopki 4"/>
          <p:cNvSpPr>
            <a:spLocks noGrp="1"/>
          </p:cNvSpPr>
          <p:nvPr>
            <p:ph type="ftr" sz="quarter" idx="11"/>
          </p:nvPr>
        </p:nvSpPr>
        <p:spPr/>
        <p:txBody>
          <a:bodyPr/>
          <a:lstStyle/>
          <a:p>
            <a:pPr>
              <a:defRPr/>
            </a:pPr>
            <a:r>
              <a:rPr lang="pl-PL" altLang="en-US"/>
              <a:t>PJIIT </a:t>
            </a:r>
          </a:p>
        </p:txBody>
      </p:sp>
      <p:sp>
        <p:nvSpPr>
          <p:cNvPr id="49155" name="Rectangle 2"/>
          <p:cNvSpPr>
            <a:spLocks noGrp="1" noChangeArrowheads="1"/>
          </p:cNvSpPr>
          <p:nvPr>
            <p:ph type="title"/>
          </p:nvPr>
        </p:nvSpPr>
        <p:spPr/>
        <p:txBody>
          <a:bodyPr/>
          <a:lstStyle/>
          <a:p>
            <a:pPr eaLnBrk="1" hangingPunct="1"/>
            <a:r>
              <a:rPr lang="pl-PL" sz="4000" b="1" dirty="0">
                <a:solidFill>
                  <a:schemeClr val="tx1"/>
                </a:solidFill>
                <a:latin typeface="+mn-lt"/>
              </a:rPr>
              <a:t>The choice of the </a:t>
            </a:r>
            <a:r>
              <a:rPr lang="pl-PL" sz="4000" b="1" dirty="0" err="1">
                <a:solidFill>
                  <a:schemeClr val="tx1"/>
                </a:solidFill>
                <a:latin typeface="+mn-lt"/>
              </a:rPr>
              <a:t>strategy</a:t>
            </a:r>
            <a:r>
              <a:rPr lang="pl-PL" sz="4000" b="1" dirty="0">
                <a:solidFill>
                  <a:schemeClr val="tx1"/>
                </a:solidFill>
                <a:latin typeface="+mn-lt"/>
              </a:rPr>
              <a:t>?</a:t>
            </a:r>
          </a:p>
        </p:txBody>
      </p:sp>
      <p:sp>
        <p:nvSpPr>
          <p:cNvPr id="49156" name="Rectangle 3"/>
          <p:cNvSpPr>
            <a:spLocks noGrp="1" noChangeArrowheads="1"/>
          </p:cNvSpPr>
          <p:nvPr>
            <p:ph type="body" idx="1"/>
          </p:nvPr>
        </p:nvSpPr>
        <p:spPr/>
        <p:txBody>
          <a:bodyPr/>
          <a:lstStyle/>
          <a:p>
            <a:pPr eaLnBrk="1" hangingPunct="1">
              <a:buFont typeface="Wingdings" pitchFamily="2" charset="2"/>
              <a:buNone/>
            </a:pPr>
            <a:endParaRPr lang="pl-PL">
              <a:solidFill>
                <a:schemeClr val="tx1"/>
              </a:solidFill>
              <a:latin typeface="+mn-lt"/>
            </a:endParaRPr>
          </a:p>
          <a:p>
            <a:pPr eaLnBrk="1" hangingPunct="1">
              <a:buFont typeface="Wingdings" pitchFamily="2" charset="2"/>
              <a:buNone/>
            </a:pPr>
            <a:endParaRPr lang="pl-PL">
              <a:solidFill>
                <a:schemeClr val="tx1"/>
              </a:solidFill>
              <a:latin typeface="+mn-lt"/>
            </a:endParaRPr>
          </a:p>
          <a:p>
            <a:pPr eaLnBrk="1" hangingPunct="1">
              <a:buFont typeface="Wingdings" pitchFamily="2" charset="2"/>
              <a:buNone/>
            </a:pPr>
            <a:endParaRPr lang="pl-PL">
              <a:solidFill>
                <a:schemeClr val="tx1"/>
              </a:solidFill>
              <a:latin typeface="+mn-lt"/>
            </a:endParaRPr>
          </a:p>
        </p:txBody>
      </p:sp>
      <p:pic>
        <p:nvPicPr>
          <p:cNvPr id="49157" name="Picture 4"/>
          <p:cNvPicPr>
            <a:picLocks noChangeAspect="1" noChangeArrowheads="1"/>
          </p:cNvPicPr>
          <p:nvPr/>
        </p:nvPicPr>
        <p:blipFill>
          <a:blip r:embed="rId3" cstate="print"/>
          <a:srcRect/>
          <a:stretch>
            <a:fillRect/>
          </a:stretch>
        </p:blipFill>
        <p:spPr bwMode="auto">
          <a:xfrm>
            <a:off x="2771775" y="1989138"/>
            <a:ext cx="4176713" cy="4168775"/>
          </a:xfrm>
          <a:prstGeom prst="rect">
            <a:avLst/>
          </a:prstGeom>
          <a:noFill/>
          <a:ln w="9525">
            <a:noFill/>
            <a:miter lim="800000"/>
            <a:headEnd/>
            <a:tailEnd/>
          </a:ln>
        </p:spPr>
      </p:pic>
      <p:sp>
        <p:nvSpPr>
          <p:cNvPr id="49158" name="Rectangle 5"/>
          <p:cNvSpPr>
            <a:spLocks noChangeArrowheads="1"/>
          </p:cNvSpPr>
          <p:nvPr/>
        </p:nvSpPr>
        <p:spPr bwMode="auto">
          <a:xfrm>
            <a:off x="900113" y="1125538"/>
            <a:ext cx="3236592" cy="584775"/>
          </a:xfrm>
          <a:prstGeom prst="rect">
            <a:avLst/>
          </a:prstGeom>
          <a:noFill/>
          <a:ln w="9525">
            <a:noFill/>
            <a:miter lim="800000"/>
            <a:headEnd/>
            <a:tailEnd/>
          </a:ln>
        </p:spPr>
        <p:txBody>
          <a:bodyPr wrap="none">
            <a:spAutoFit/>
          </a:bodyPr>
          <a:lstStyle/>
          <a:p>
            <a:pPr>
              <a:spcBef>
                <a:spcPct val="20000"/>
              </a:spcBef>
              <a:buClr>
                <a:schemeClr val="accent1"/>
              </a:buClr>
              <a:buSzPct val="65000"/>
              <a:buFont typeface="Wingdings" pitchFamily="2" charset="2"/>
              <a:buNone/>
            </a:pPr>
            <a:r>
              <a:rPr lang="pl-PL" sz="3200" dirty="0"/>
              <a:t>A lot of </a:t>
            </a:r>
            <a:r>
              <a:rPr lang="pl-PL" sz="3200" dirty="0" err="1"/>
              <a:t>factors</a:t>
            </a:r>
            <a:r>
              <a:rPr lang="pl-PL" sz="3200" dirty="0"/>
              <a:t> ...</a:t>
            </a:r>
          </a:p>
        </p:txBody>
      </p:sp>
      <p:sp>
        <p:nvSpPr>
          <p:cNvPr id="49159" name="Rectangle 7"/>
          <p:cNvSpPr>
            <a:spLocks noChangeArrowheads="1"/>
          </p:cNvSpPr>
          <p:nvPr/>
        </p:nvSpPr>
        <p:spPr bwMode="auto">
          <a:xfrm>
            <a:off x="250825" y="6308725"/>
            <a:ext cx="3866315" cy="276999"/>
          </a:xfrm>
          <a:prstGeom prst="rect">
            <a:avLst/>
          </a:prstGeom>
          <a:noFill/>
          <a:ln w="9525">
            <a:noFill/>
            <a:miter lim="800000"/>
            <a:headEnd/>
            <a:tailEnd/>
          </a:ln>
        </p:spPr>
        <p:txBody>
          <a:bodyPr wrap="none">
            <a:spAutoFit/>
          </a:bodyPr>
          <a:lstStyle/>
          <a:p>
            <a:pPr>
              <a:spcBef>
                <a:spcPct val="50000"/>
              </a:spcBef>
            </a:pPr>
            <a:r>
              <a:rPr lang="pl-PL" sz="1200" dirty="0"/>
              <a:t>Source: www.poppendieck.com/ </a:t>
            </a:r>
            <a:r>
              <a:rPr lang="pl-PL" sz="1200" dirty="0" err="1"/>
              <a:t>graphics</a:t>
            </a:r>
            <a:r>
              <a:rPr lang="pl-PL" sz="1200" dirty="0"/>
              <a:t>/j0078772.gif</a:t>
            </a:r>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95</a:t>
            </a:fld>
            <a:endParaRPr lang="pl-PL" altLang="en-US"/>
          </a:p>
        </p:txBody>
      </p:sp>
    </p:spTree>
    <p:extLst>
      <p:ext uri="{BB962C8B-B14F-4D97-AF65-F5344CB8AC3E}">
        <p14:creationId xmlns:p14="http://schemas.microsoft.com/office/powerpoint/2010/main" val="529649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stopki 4"/>
          <p:cNvSpPr>
            <a:spLocks noGrp="1"/>
          </p:cNvSpPr>
          <p:nvPr>
            <p:ph type="ftr" sz="quarter" idx="11"/>
          </p:nvPr>
        </p:nvSpPr>
        <p:spPr/>
        <p:txBody>
          <a:bodyPr/>
          <a:lstStyle/>
          <a:p>
            <a:pPr>
              <a:defRPr/>
            </a:pPr>
            <a:r>
              <a:rPr lang="pl-PL" altLang="en-US"/>
              <a:t>PJIIT </a:t>
            </a:r>
          </a:p>
        </p:txBody>
      </p:sp>
      <p:sp>
        <p:nvSpPr>
          <p:cNvPr id="50179" name="Rectangle 2"/>
          <p:cNvSpPr>
            <a:spLocks noGrp="1" noChangeArrowheads="1"/>
          </p:cNvSpPr>
          <p:nvPr>
            <p:ph type="title"/>
          </p:nvPr>
        </p:nvSpPr>
        <p:spPr/>
        <p:txBody>
          <a:bodyPr/>
          <a:lstStyle/>
          <a:p>
            <a:pPr eaLnBrk="1" hangingPunct="1"/>
            <a:r>
              <a:rPr lang="pl-PL" sz="4000" b="1" dirty="0">
                <a:solidFill>
                  <a:schemeClr val="tx1"/>
                </a:solidFill>
                <a:latin typeface="+mn-lt"/>
              </a:rPr>
              <a:t>The choice of the </a:t>
            </a:r>
            <a:r>
              <a:rPr lang="pl-PL" sz="4000" b="1" dirty="0" err="1">
                <a:solidFill>
                  <a:schemeClr val="tx1"/>
                </a:solidFill>
                <a:latin typeface="+mn-lt"/>
              </a:rPr>
              <a:t>strategy</a:t>
            </a:r>
            <a:r>
              <a:rPr lang="pl-PL" sz="4000" b="1" dirty="0">
                <a:solidFill>
                  <a:schemeClr val="tx1"/>
                </a:solidFill>
                <a:latin typeface="+mn-lt"/>
              </a:rPr>
              <a:t>?</a:t>
            </a:r>
          </a:p>
        </p:txBody>
      </p:sp>
      <p:pic>
        <p:nvPicPr>
          <p:cNvPr id="50180" name="Picture 4"/>
          <p:cNvPicPr>
            <a:picLocks noGrp="1" noChangeAspect="1" noChangeArrowheads="1"/>
          </p:cNvPicPr>
          <p:nvPr>
            <p:ph type="body" idx="1"/>
          </p:nvPr>
        </p:nvPicPr>
        <p:blipFill>
          <a:blip r:embed="rId3" cstate="print"/>
          <a:srcRect/>
          <a:stretch>
            <a:fillRect/>
          </a:stretch>
        </p:blipFill>
        <p:spPr>
          <a:xfrm>
            <a:off x="755650" y="1916113"/>
            <a:ext cx="1757363" cy="1585912"/>
          </a:xfrm>
          <a:noFill/>
        </p:spPr>
      </p:pic>
      <p:pic>
        <p:nvPicPr>
          <p:cNvPr id="50181" name="Picture 5"/>
          <p:cNvPicPr>
            <a:picLocks noChangeAspect="1" noChangeArrowheads="1"/>
          </p:cNvPicPr>
          <p:nvPr/>
        </p:nvPicPr>
        <p:blipFill>
          <a:blip r:embed="rId4" cstate="print"/>
          <a:srcRect/>
          <a:stretch>
            <a:fillRect/>
          </a:stretch>
        </p:blipFill>
        <p:spPr bwMode="auto">
          <a:xfrm>
            <a:off x="3059113" y="1773238"/>
            <a:ext cx="1828800" cy="1928812"/>
          </a:xfrm>
          <a:prstGeom prst="rect">
            <a:avLst/>
          </a:prstGeom>
          <a:noFill/>
          <a:ln w="9525">
            <a:noFill/>
            <a:miter lim="800000"/>
            <a:headEnd/>
            <a:tailEnd/>
          </a:ln>
        </p:spPr>
      </p:pic>
      <p:sp>
        <p:nvSpPr>
          <p:cNvPr id="50182" name="Rectangle 7"/>
          <p:cNvSpPr>
            <a:spLocks noChangeArrowheads="1"/>
          </p:cNvSpPr>
          <p:nvPr/>
        </p:nvSpPr>
        <p:spPr bwMode="auto">
          <a:xfrm>
            <a:off x="323850" y="5876925"/>
            <a:ext cx="5688288" cy="861774"/>
          </a:xfrm>
          <a:prstGeom prst="rect">
            <a:avLst/>
          </a:prstGeom>
          <a:noFill/>
          <a:ln w="9525">
            <a:noFill/>
            <a:miter lim="800000"/>
            <a:headEnd/>
            <a:tailEnd/>
          </a:ln>
        </p:spPr>
        <p:txBody>
          <a:bodyPr wrap="none">
            <a:spAutoFit/>
          </a:bodyPr>
          <a:lstStyle/>
          <a:p>
            <a:pPr>
              <a:spcBef>
                <a:spcPct val="50000"/>
              </a:spcBef>
            </a:pPr>
            <a:r>
              <a:rPr lang="pl-PL" sz="1200" dirty="0" err="1"/>
              <a:t>Sources</a:t>
            </a:r>
            <a:r>
              <a:rPr lang="pl-PL" sz="1200" dirty="0"/>
              <a:t>: </a:t>
            </a:r>
            <a:r>
              <a:rPr lang="pl-PL" sz="1200" dirty="0">
                <a:hlinkClick r:id="rId5"/>
              </a:rPr>
              <a:t>www.koty.wb.pl</a:t>
            </a:r>
            <a:r>
              <a:rPr lang="pl-PL" sz="1200" dirty="0"/>
              <a:t>,</a:t>
            </a:r>
            <a:r>
              <a:rPr lang="pl-PL" sz="3200" dirty="0"/>
              <a:t> </a:t>
            </a:r>
            <a:r>
              <a:rPr lang="pl-PL" sz="1200" dirty="0"/>
              <a:t>www-users.mat.uni.torun.pl, </a:t>
            </a:r>
            <a:r>
              <a:rPr lang="pl-PL" sz="1200" dirty="0">
                <a:hlinkClick r:id="rId6"/>
              </a:rPr>
              <a:t>www.lasvegasvegas.com</a:t>
            </a:r>
            <a:endParaRPr lang="pl-PL" sz="1200" dirty="0"/>
          </a:p>
          <a:p>
            <a:pPr>
              <a:spcBef>
                <a:spcPct val="50000"/>
              </a:spcBef>
            </a:pPr>
            <a:endParaRPr lang="pl-PL" sz="1200" dirty="0"/>
          </a:p>
        </p:txBody>
      </p:sp>
      <p:pic>
        <p:nvPicPr>
          <p:cNvPr id="50183" name="Picture 8"/>
          <p:cNvPicPr>
            <a:picLocks noChangeAspect="1" noChangeArrowheads="1"/>
          </p:cNvPicPr>
          <p:nvPr/>
        </p:nvPicPr>
        <p:blipFill>
          <a:blip r:embed="rId7" cstate="print"/>
          <a:srcRect/>
          <a:stretch>
            <a:fillRect/>
          </a:stretch>
        </p:blipFill>
        <p:spPr bwMode="auto">
          <a:xfrm>
            <a:off x="6516688" y="2276475"/>
            <a:ext cx="1606550" cy="2806700"/>
          </a:xfrm>
          <a:prstGeom prst="rect">
            <a:avLst/>
          </a:prstGeom>
          <a:noFill/>
          <a:ln w="9525">
            <a:noFill/>
            <a:miter lim="800000"/>
            <a:headEnd/>
            <a:tailEnd/>
          </a:ln>
        </p:spPr>
      </p:pic>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96</a:t>
            </a:fld>
            <a:endParaRPr lang="pl-PL" altLang="en-US"/>
          </a:p>
        </p:txBody>
      </p:sp>
    </p:spTree>
    <p:extLst>
      <p:ext uri="{BB962C8B-B14F-4D97-AF65-F5344CB8AC3E}">
        <p14:creationId xmlns:p14="http://schemas.microsoft.com/office/powerpoint/2010/main" val="33369953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ymbol zastępczy stopki 4"/>
          <p:cNvSpPr>
            <a:spLocks noGrp="1"/>
          </p:cNvSpPr>
          <p:nvPr>
            <p:ph type="ftr" sz="quarter" idx="11"/>
          </p:nvPr>
        </p:nvSpPr>
        <p:spPr/>
        <p:txBody>
          <a:bodyPr/>
          <a:lstStyle/>
          <a:p>
            <a:pPr>
              <a:defRPr/>
            </a:pPr>
            <a:r>
              <a:rPr lang="pl-PL" altLang="en-US"/>
              <a:t>PJIIT </a:t>
            </a:r>
          </a:p>
        </p:txBody>
      </p:sp>
      <p:sp>
        <p:nvSpPr>
          <p:cNvPr id="51203" name="Rectangle 2"/>
          <p:cNvSpPr>
            <a:spLocks noGrp="1" noChangeArrowheads="1"/>
          </p:cNvSpPr>
          <p:nvPr>
            <p:ph type="title"/>
          </p:nvPr>
        </p:nvSpPr>
        <p:spPr/>
        <p:txBody>
          <a:bodyPr/>
          <a:lstStyle/>
          <a:p>
            <a:pPr eaLnBrk="1" hangingPunct="1"/>
            <a:r>
              <a:rPr lang="pl-PL" sz="4000" b="1" dirty="0">
                <a:solidFill>
                  <a:schemeClr val="tx1"/>
                </a:solidFill>
                <a:latin typeface="+mn-lt"/>
              </a:rPr>
              <a:t>The choice of the </a:t>
            </a:r>
            <a:r>
              <a:rPr lang="pl-PL" sz="4000" b="1" dirty="0" err="1">
                <a:solidFill>
                  <a:schemeClr val="tx1"/>
                </a:solidFill>
                <a:latin typeface="+mn-lt"/>
              </a:rPr>
              <a:t>strategy</a:t>
            </a:r>
            <a:r>
              <a:rPr lang="pl-PL" sz="4000" b="1" dirty="0">
                <a:solidFill>
                  <a:schemeClr val="tx1"/>
                </a:solidFill>
                <a:latin typeface="+mn-lt"/>
              </a:rPr>
              <a:t>?</a:t>
            </a:r>
          </a:p>
        </p:txBody>
      </p:sp>
      <p:sp>
        <p:nvSpPr>
          <p:cNvPr id="51204" name="Rectangle 3"/>
          <p:cNvSpPr>
            <a:spLocks noGrp="1" noChangeArrowheads="1"/>
          </p:cNvSpPr>
          <p:nvPr>
            <p:ph type="body" idx="1"/>
          </p:nvPr>
        </p:nvSpPr>
        <p:spPr/>
        <p:txBody>
          <a:bodyPr/>
          <a:lstStyle/>
          <a:p>
            <a:pPr eaLnBrk="1" hangingPunct="1">
              <a:buFont typeface="Wingdings" pitchFamily="2" charset="2"/>
              <a:buNone/>
            </a:pPr>
            <a:endParaRPr lang="pl-PL">
              <a:solidFill>
                <a:schemeClr val="tx1"/>
              </a:solidFill>
              <a:latin typeface="+mn-lt"/>
            </a:endParaRPr>
          </a:p>
          <a:p>
            <a:pPr eaLnBrk="1" hangingPunct="1"/>
            <a:endParaRPr lang="pl-PL">
              <a:solidFill>
                <a:schemeClr val="tx1"/>
              </a:solidFill>
              <a:latin typeface="+mn-lt"/>
            </a:endParaRPr>
          </a:p>
        </p:txBody>
      </p:sp>
      <p:pic>
        <p:nvPicPr>
          <p:cNvPr id="51205" name="Picture 4"/>
          <p:cNvPicPr>
            <a:picLocks noChangeAspect="1" noChangeArrowheads="1"/>
          </p:cNvPicPr>
          <p:nvPr/>
        </p:nvPicPr>
        <p:blipFill>
          <a:blip r:embed="rId3" cstate="print"/>
          <a:srcRect/>
          <a:stretch>
            <a:fillRect/>
          </a:stretch>
        </p:blipFill>
        <p:spPr bwMode="auto">
          <a:xfrm>
            <a:off x="900113" y="2492375"/>
            <a:ext cx="2143125" cy="1671638"/>
          </a:xfrm>
          <a:prstGeom prst="rect">
            <a:avLst/>
          </a:prstGeom>
          <a:noFill/>
          <a:ln w="9525">
            <a:noFill/>
            <a:miter lim="800000"/>
            <a:headEnd/>
            <a:tailEnd/>
          </a:ln>
        </p:spPr>
      </p:pic>
      <p:pic>
        <p:nvPicPr>
          <p:cNvPr id="51206" name="Picture 5"/>
          <p:cNvPicPr>
            <a:picLocks noChangeAspect="1" noChangeArrowheads="1"/>
          </p:cNvPicPr>
          <p:nvPr/>
        </p:nvPicPr>
        <p:blipFill>
          <a:blip r:embed="rId4" cstate="print"/>
          <a:srcRect/>
          <a:stretch>
            <a:fillRect/>
          </a:stretch>
        </p:blipFill>
        <p:spPr bwMode="auto">
          <a:xfrm>
            <a:off x="3635375" y="2492375"/>
            <a:ext cx="1285875" cy="1785938"/>
          </a:xfrm>
          <a:prstGeom prst="rect">
            <a:avLst/>
          </a:prstGeom>
          <a:noFill/>
          <a:ln w="9525">
            <a:noFill/>
            <a:miter lim="800000"/>
            <a:headEnd/>
            <a:tailEnd/>
          </a:ln>
        </p:spPr>
      </p:pic>
      <p:pic>
        <p:nvPicPr>
          <p:cNvPr id="51207" name="Picture 6"/>
          <p:cNvPicPr>
            <a:picLocks noChangeAspect="1" noChangeArrowheads="1"/>
          </p:cNvPicPr>
          <p:nvPr/>
        </p:nvPicPr>
        <p:blipFill>
          <a:blip r:embed="rId5" cstate="print"/>
          <a:srcRect/>
          <a:stretch>
            <a:fillRect/>
          </a:stretch>
        </p:blipFill>
        <p:spPr bwMode="auto">
          <a:xfrm>
            <a:off x="5435600" y="2492375"/>
            <a:ext cx="1214438" cy="1814513"/>
          </a:xfrm>
          <a:prstGeom prst="rect">
            <a:avLst/>
          </a:prstGeom>
          <a:noFill/>
          <a:ln w="9525">
            <a:noFill/>
            <a:miter lim="800000"/>
            <a:headEnd/>
            <a:tailEnd/>
          </a:ln>
        </p:spPr>
      </p:pic>
      <p:pic>
        <p:nvPicPr>
          <p:cNvPr id="51208" name="Picture 7"/>
          <p:cNvPicPr>
            <a:picLocks noChangeAspect="1" noChangeArrowheads="1"/>
          </p:cNvPicPr>
          <p:nvPr/>
        </p:nvPicPr>
        <p:blipFill>
          <a:blip r:embed="rId6" cstate="print"/>
          <a:srcRect/>
          <a:stretch>
            <a:fillRect/>
          </a:stretch>
        </p:blipFill>
        <p:spPr bwMode="auto">
          <a:xfrm>
            <a:off x="6948488" y="2565400"/>
            <a:ext cx="1485900" cy="942975"/>
          </a:xfrm>
          <a:prstGeom prst="rect">
            <a:avLst/>
          </a:prstGeom>
          <a:noFill/>
          <a:ln w="9525">
            <a:noFill/>
            <a:miter lim="800000"/>
            <a:headEnd/>
            <a:tailEnd/>
          </a:ln>
        </p:spPr>
      </p:pic>
      <p:sp>
        <p:nvSpPr>
          <p:cNvPr id="51209" name="Text Box 8"/>
          <p:cNvSpPr txBox="1">
            <a:spLocks noChangeArrowheads="1"/>
          </p:cNvSpPr>
          <p:nvPr/>
        </p:nvSpPr>
        <p:spPr bwMode="auto">
          <a:xfrm>
            <a:off x="468313" y="6237288"/>
            <a:ext cx="2735262" cy="1281112"/>
          </a:xfrm>
          <a:prstGeom prst="rect">
            <a:avLst/>
          </a:prstGeom>
          <a:noFill/>
          <a:ln w="9525">
            <a:noFill/>
            <a:miter lim="800000"/>
            <a:headEnd/>
            <a:tailEnd/>
          </a:ln>
        </p:spPr>
        <p:txBody>
          <a:bodyPr>
            <a:spAutoFit/>
          </a:bodyPr>
          <a:lstStyle/>
          <a:p>
            <a:pPr>
              <a:spcBef>
                <a:spcPct val="50000"/>
              </a:spcBef>
            </a:pPr>
            <a:r>
              <a:rPr lang="pl-PL" sz="1200" dirty="0" err="1"/>
              <a:t>Sources</a:t>
            </a:r>
            <a:r>
              <a:rPr lang="pl-PL" sz="1200" dirty="0"/>
              <a:t>: allegro.pl</a:t>
            </a:r>
          </a:p>
          <a:p>
            <a:pPr>
              <a:spcBef>
                <a:spcPct val="50000"/>
              </a:spcBef>
            </a:pPr>
            <a:r>
              <a:rPr lang="pl-PL" sz="1200" dirty="0"/>
              <a:t>www.stolarka.kielce.com</a:t>
            </a:r>
          </a:p>
          <a:p>
            <a:pPr>
              <a:spcBef>
                <a:spcPct val="50000"/>
              </a:spcBef>
            </a:pPr>
            <a:endParaRPr lang="pl-PL" sz="3200" dirty="0"/>
          </a:p>
        </p:txBody>
      </p:sp>
      <p:sp>
        <p:nvSpPr>
          <p:cNvPr id="2" name="Symbol zastępczy numeru slajdu 1"/>
          <p:cNvSpPr>
            <a:spLocks noGrp="1"/>
          </p:cNvSpPr>
          <p:nvPr>
            <p:ph type="sldNum" sz="quarter" idx="12"/>
          </p:nvPr>
        </p:nvSpPr>
        <p:spPr/>
        <p:txBody>
          <a:bodyPr/>
          <a:lstStyle/>
          <a:p>
            <a:pPr>
              <a:defRPr/>
            </a:pPr>
            <a:fld id="{1FA68D42-7256-4748-8276-ED230C238305}" type="slidenum">
              <a:rPr lang="pl-PL" altLang="en-US" smtClean="0"/>
              <a:pPr>
                <a:defRPr/>
              </a:pPr>
              <a:t>97</a:t>
            </a:fld>
            <a:endParaRPr lang="pl-PL" altLang="en-US"/>
          </a:p>
        </p:txBody>
      </p:sp>
    </p:spTree>
    <p:extLst>
      <p:ext uri="{BB962C8B-B14F-4D97-AF65-F5344CB8AC3E}">
        <p14:creationId xmlns:p14="http://schemas.microsoft.com/office/powerpoint/2010/main" val="150709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727ACDC-2F75-4695-AA25-B9D81724A55D}"/>
              </a:ext>
            </a:extLst>
          </p:cNvPr>
          <p:cNvSpPr>
            <a:spLocks noGrp="1"/>
          </p:cNvSpPr>
          <p:nvPr>
            <p:ph type="title"/>
          </p:nvPr>
        </p:nvSpPr>
        <p:spPr/>
        <p:txBody>
          <a:bodyPr/>
          <a:lstStyle/>
          <a:p>
            <a:r>
              <a:rPr lang="pl-PL" dirty="0" err="1">
                <a:solidFill>
                  <a:schemeClr val="tx1"/>
                </a:solidFill>
                <a:latin typeface="+mn-lt"/>
              </a:rPr>
              <a:t>Postioning</a:t>
            </a:r>
            <a:r>
              <a:rPr lang="pl-PL" dirty="0">
                <a:solidFill>
                  <a:schemeClr val="tx1"/>
                </a:solidFill>
                <a:latin typeface="+mn-lt"/>
              </a:rPr>
              <a:t> – </a:t>
            </a:r>
            <a:r>
              <a:rPr lang="pl-PL" dirty="0" err="1">
                <a:solidFill>
                  <a:schemeClr val="tx1"/>
                </a:solidFill>
                <a:latin typeface="+mn-lt"/>
              </a:rPr>
              <a:t>Lucky</a:t>
            </a:r>
            <a:r>
              <a:rPr lang="pl-PL" dirty="0">
                <a:solidFill>
                  <a:schemeClr val="tx1"/>
                </a:solidFill>
                <a:latin typeface="+mn-lt"/>
              </a:rPr>
              <a:t> </a:t>
            </a:r>
            <a:r>
              <a:rPr lang="pl-PL" dirty="0" err="1">
                <a:solidFill>
                  <a:schemeClr val="tx1"/>
                </a:solidFill>
                <a:latin typeface="+mn-lt"/>
              </a:rPr>
              <a:t>Stike</a:t>
            </a:r>
            <a:r>
              <a:rPr lang="pl-PL" dirty="0">
                <a:solidFill>
                  <a:schemeClr val="tx1"/>
                </a:solidFill>
                <a:latin typeface="+mn-lt"/>
              </a:rPr>
              <a:t> – </a:t>
            </a:r>
            <a:r>
              <a:rPr lang="pl-PL" dirty="0" err="1">
                <a:solidFill>
                  <a:schemeClr val="tx1"/>
                </a:solidFill>
                <a:latin typeface="+mn-lt"/>
              </a:rPr>
              <a:t>It’s</a:t>
            </a:r>
            <a:r>
              <a:rPr lang="pl-PL" dirty="0">
                <a:solidFill>
                  <a:schemeClr val="tx1"/>
                </a:solidFill>
                <a:latin typeface="+mn-lt"/>
              </a:rPr>
              <a:t> </a:t>
            </a:r>
            <a:r>
              <a:rPr lang="pl-PL" dirty="0" err="1">
                <a:solidFill>
                  <a:schemeClr val="tx1"/>
                </a:solidFill>
                <a:latin typeface="+mn-lt"/>
              </a:rPr>
              <a:t>Toasted</a:t>
            </a:r>
            <a:endParaRPr lang="en-US" dirty="0">
              <a:solidFill>
                <a:schemeClr val="tx1"/>
              </a:solidFill>
              <a:latin typeface="+mn-lt"/>
            </a:endParaRPr>
          </a:p>
        </p:txBody>
      </p:sp>
      <p:sp>
        <p:nvSpPr>
          <p:cNvPr id="3" name="Symbol zastępczy zawartości 2">
            <a:extLst>
              <a:ext uri="{FF2B5EF4-FFF2-40B4-BE49-F238E27FC236}">
                <a16:creationId xmlns:a16="http://schemas.microsoft.com/office/drawing/2014/main" id="{38F22F9F-F94E-4E4A-ADC8-5A975B08C12F}"/>
              </a:ext>
            </a:extLst>
          </p:cNvPr>
          <p:cNvSpPr>
            <a:spLocks noGrp="1"/>
          </p:cNvSpPr>
          <p:nvPr>
            <p:ph idx="1"/>
          </p:nvPr>
        </p:nvSpPr>
        <p:spPr/>
        <p:txBody>
          <a:bodyPr/>
          <a:lstStyle/>
          <a:p>
            <a:r>
              <a:rPr lang="pl-PL" sz="2000" dirty="0">
                <a:solidFill>
                  <a:schemeClr val="tx1"/>
                </a:solidFill>
                <a:latin typeface="+mn-lt"/>
              </a:rPr>
              <a:t>Mad Men – </a:t>
            </a:r>
            <a:r>
              <a:rPr lang="pl-PL" sz="2000" dirty="0">
                <a:solidFill>
                  <a:schemeClr val="tx1"/>
                </a:solidFill>
                <a:latin typeface="+mn-lt"/>
                <a:hlinkClick r:id="rId2">
                  <a:extLst>
                    <a:ext uri="{A12FA001-AC4F-418D-AE19-62706E023703}">
                      <ahyp:hlinkClr xmlns:ahyp="http://schemas.microsoft.com/office/drawing/2018/hyperlinkcolor" val="tx"/>
                    </a:ext>
                  </a:extLst>
                </a:hlinkClick>
              </a:rPr>
              <a:t>https://www.youtube.com/watch?v=X4p_oCFLdJE</a:t>
            </a:r>
            <a:endParaRPr lang="en-US" sz="2000" dirty="0">
              <a:solidFill>
                <a:schemeClr val="tx1"/>
              </a:solidFill>
              <a:latin typeface="+mn-lt"/>
            </a:endParaRPr>
          </a:p>
        </p:txBody>
      </p:sp>
      <p:sp>
        <p:nvSpPr>
          <p:cNvPr id="4" name="Symbol zastępczy stopki 3">
            <a:extLst>
              <a:ext uri="{FF2B5EF4-FFF2-40B4-BE49-F238E27FC236}">
                <a16:creationId xmlns:a16="http://schemas.microsoft.com/office/drawing/2014/main" id="{0682AE15-102B-457C-BF47-28CC43C9DBBC}"/>
              </a:ext>
            </a:extLst>
          </p:cNvPr>
          <p:cNvSpPr>
            <a:spLocks noGrp="1"/>
          </p:cNvSpPr>
          <p:nvPr>
            <p:ph type="ftr" sz="quarter" idx="11"/>
          </p:nvPr>
        </p:nvSpPr>
        <p:spPr/>
        <p:txBody>
          <a:bodyPr/>
          <a:lstStyle/>
          <a:p>
            <a:pPr>
              <a:defRPr/>
            </a:pPr>
            <a:r>
              <a:rPr lang="pl-PL" altLang="en-US"/>
              <a:t>PJAIT</a:t>
            </a:r>
          </a:p>
        </p:txBody>
      </p:sp>
    </p:spTree>
    <p:extLst>
      <p:ext uri="{BB962C8B-B14F-4D97-AF65-F5344CB8AC3E}">
        <p14:creationId xmlns:p14="http://schemas.microsoft.com/office/powerpoint/2010/main" val="347843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p:txBody>
          <a:bodyPr/>
          <a:lstStyle/>
          <a:p>
            <a:pPr>
              <a:defRPr/>
            </a:pPr>
            <a:r>
              <a:rPr lang="pl-PL" altLang="en-US"/>
              <a:t>PJIIT </a:t>
            </a:r>
          </a:p>
        </p:txBody>
      </p:sp>
      <p:sp>
        <p:nvSpPr>
          <p:cNvPr id="6" name="Symbol zastępczy numeru slajdu 5"/>
          <p:cNvSpPr>
            <a:spLocks noGrp="1"/>
          </p:cNvSpPr>
          <p:nvPr>
            <p:ph type="sldNum" sz="quarter" idx="12"/>
          </p:nvPr>
        </p:nvSpPr>
        <p:spPr/>
        <p:txBody>
          <a:bodyPr/>
          <a:lstStyle/>
          <a:p>
            <a:pPr>
              <a:defRPr/>
            </a:pPr>
            <a:fld id="{B4BEEAAC-23FF-4CCA-82A0-096A2FC1F329}" type="slidenum">
              <a:rPr lang="pl-PL" altLang="en-US"/>
              <a:pPr>
                <a:defRPr/>
              </a:pPr>
              <a:t>99</a:t>
            </a:fld>
            <a:endParaRPr lang="pl-PL" altLang="en-US"/>
          </a:p>
        </p:txBody>
      </p:sp>
      <p:sp>
        <p:nvSpPr>
          <p:cNvPr id="11268" name="Rectangle 2"/>
          <p:cNvSpPr>
            <a:spLocks noGrp="1" noChangeArrowheads="1"/>
          </p:cNvSpPr>
          <p:nvPr>
            <p:ph type="title"/>
          </p:nvPr>
        </p:nvSpPr>
        <p:spPr/>
        <p:txBody>
          <a:bodyPr/>
          <a:lstStyle/>
          <a:p>
            <a:pPr eaLnBrk="1" hangingPunct="1"/>
            <a:r>
              <a:rPr lang="pl-PL" sz="4000" b="1" dirty="0">
                <a:solidFill>
                  <a:schemeClr val="tx1"/>
                </a:solidFill>
                <a:latin typeface="+mn-lt"/>
              </a:rPr>
              <a:t>Market </a:t>
            </a:r>
            <a:r>
              <a:rPr lang="pl-PL" sz="4000" b="1" dirty="0" err="1">
                <a:solidFill>
                  <a:schemeClr val="tx1"/>
                </a:solidFill>
                <a:latin typeface="+mn-lt"/>
              </a:rPr>
              <a:t>position</a:t>
            </a:r>
            <a:endParaRPr lang="pl-PL" sz="4000" b="1" dirty="0">
              <a:solidFill>
                <a:schemeClr val="tx1"/>
              </a:solidFill>
              <a:latin typeface="+mn-lt"/>
            </a:endParaRPr>
          </a:p>
        </p:txBody>
      </p:sp>
      <p:sp>
        <p:nvSpPr>
          <p:cNvPr id="11269" name="Rectangle 3"/>
          <p:cNvSpPr>
            <a:spLocks noGrp="1" noChangeArrowheads="1"/>
          </p:cNvSpPr>
          <p:nvPr>
            <p:ph type="body" idx="1"/>
          </p:nvPr>
        </p:nvSpPr>
        <p:spPr/>
        <p:txBody>
          <a:bodyPr/>
          <a:lstStyle/>
          <a:p>
            <a:pPr marL="571500" indent="-571500" eaLnBrk="1" hangingPunct="1">
              <a:buFont typeface="Wingdings" pitchFamily="2" charset="2"/>
              <a:buNone/>
            </a:pPr>
            <a:r>
              <a:rPr lang="pl-PL" b="1">
                <a:solidFill>
                  <a:schemeClr val="tx1"/>
                </a:solidFill>
                <a:latin typeface="+mn-lt"/>
              </a:rPr>
              <a:t>C</a:t>
            </a:r>
            <a:r>
              <a:rPr lang="en-US" b="1">
                <a:solidFill>
                  <a:schemeClr val="tx1"/>
                </a:solidFill>
                <a:latin typeface="+mn-lt"/>
              </a:rPr>
              <a:t>ompetitive </a:t>
            </a:r>
            <a:r>
              <a:rPr lang="pl-PL" b="1">
                <a:solidFill>
                  <a:schemeClr val="tx1"/>
                </a:solidFill>
                <a:latin typeface="+mn-lt"/>
              </a:rPr>
              <a:t>P</a:t>
            </a:r>
            <a:r>
              <a:rPr lang="en-US" b="1">
                <a:solidFill>
                  <a:schemeClr val="tx1"/>
                </a:solidFill>
                <a:latin typeface="+mn-lt"/>
              </a:rPr>
              <a:t>ositioning</a:t>
            </a:r>
            <a:r>
              <a:rPr lang="pl-PL">
                <a:solidFill>
                  <a:schemeClr val="tx1"/>
                </a:solidFill>
                <a:latin typeface="+mn-lt"/>
              </a:rPr>
              <a:t>:</a:t>
            </a:r>
          </a:p>
          <a:p>
            <a:pPr marL="571500" indent="-571500" eaLnBrk="1" hangingPunct="1">
              <a:buFont typeface="Wingdings" pitchFamily="2" charset="2"/>
              <a:buAutoNum type="arabicPeriod"/>
            </a:pPr>
            <a:r>
              <a:rPr lang="pl-PL">
                <a:solidFill>
                  <a:schemeClr val="tx1"/>
                </a:solidFill>
                <a:latin typeface="+mn-lt"/>
              </a:rPr>
              <a:t>Market leader</a:t>
            </a:r>
          </a:p>
          <a:p>
            <a:pPr marL="571500" indent="-571500" eaLnBrk="1" hangingPunct="1">
              <a:buFont typeface="Wingdings" pitchFamily="2" charset="2"/>
              <a:buAutoNum type="arabicPeriod"/>
            </a:pPr>
            <a:r>
              <a:rPr lang="pl-PL">
                <a:solidFill>
                  <a:schemeClr val="tx1"/>
                </a:solidFill>
                <a:latin typeface="+mn-lt"/>
              </a:rPr>
              <a:t>Market challenger</a:t>
            </a:r>
          </a:p>
          <a:p>
            <a:pPr marL="571500" indent="-571500" eaLnBrk="1" hangingPunct="1">
              <a:buFont typeface="Wingdings" pitchFamily="2" charset="2"/>
              <a:buAutoNum type="arabicPeriod"/>
            </a:pPr>
            <a:r>
              <a:rPr lang="pl-PL">
                <a:solidFill>
                  <a:schemeClr val="tx1"/>
                </a:solidFill>
                <a:latin typeface="+mn-lt"/>
              </a:rPr>
              <a:t>Marker follower</a:t>
            </a:r>
          </a:p>
          <a:p>
            <a:pPr marL="571500" indent="-571500" eaLnBrk="1" hangingPunct="1">
              <a:buFont typeface="Wingdings" pitchFamily="2" charset="2"/>
              <a:buAutoNum type="arabicPeriod"/>
            </a:pPr>
            <a:r>
              <a:rPr lang="pl-PL">
                <a:solidFill>
                  <a:schemeClr val="tx1"/>
                </a:solidFill>
                <a:latin typeface="+mn-lt"/>
              </a:rPr>
              <a:t>Market nicher</a:t>
            </a:r>
          </a:p>
          <a:p>
            <a:pPr marL="571500" indent="-571500" eaLnBrk="1" hangingPunct="1">
              <a:buFont typeface="Wingdings" pitchFamily="2" charset="2"/>
              <a:buNone/>
            </a:pPr>
            <a:endParaRPr lang="pl-PL">
              <a:solidFill>
                <a:schemeClr val="tx1"/>
              </a:solidFill>
              <a:latin typeface="+mn-lt"/>
            </a:endParaRPr>
          </a:p>
        </p:txBody>
      </p:sp>
    </p:spTree>
    <p:extLst>
      <p:ext uri="{BB962C8B-B14F-4D97-AF65-F5344CB8AC3E}">
        <p14:creationId xmlns:p14="http://schemas.microsoft.com/office/powerpoint/2010/main" val="876176462"/>
      </p:ext>
    </p:extLst>
  </p:cSld>
  <p:clrMapOvr>
    <a:masterClrMapping/>
  </p:clrMapOvr>
</p:sld>
</file>

<file path=ppt/theme/theme1.xml><?xml version="1.0" encoding="utf-8"?>
<a:theme xmlns:a="http://schemas.openxmlformats.org/drawingml/2006/main" name="Krawędź">
  <a:themeElements>
    <a:clrScheme name="Krawędź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Krawędź">
      <a:majorFont>
        <a:latin typeface="Garamond"/>
        <a:ea typeface=""/>
        <a:cs typeface=""/>
      </a:majorFont>
      <a:minorFont>
        <a:latin typeface="Arial"/>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pl-PL" sz="3200" b="0" i="0" u="none" strike="noStrike" cap="none" normalizeH="0" baseline="0" smtClean="0">
            <a:ln>
              <a:noFill/>
            </a:ln>
            <a:solidFill>
              <a:srgbClr val="003399"/>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pl-PL" sz="3200" b="0" i="0" u="none" strike="noStrike" cap="none" normalizeH="0" baseline="0" smtClean="0">
            <a:ln>
              <a:noFill/>
            </a:ln>
            <a:solidFill>
              <a:srgbClr val="003399"/>
            </a:solidFill>
            <a:effectLst/>
            <a:latin typeface="Arial" charset="0"/>
          </a:defRPr>
        </a:defPPr>
      </a:lstStyle>
    </a:lnDef>
  </a:objectDefaults>
  <a:extraClrSchemeLst>
    <a:extraClrScheme>
      <a:clrScheme name="Krawędź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Krawędź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Krawędź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Krawędź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Krawędź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Krawędź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Krawędź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Krawędź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Krawędź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yw pakietu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8F85CA91CBE5A04A98B3EABED47C01F4" ma:contentTypeVersion="7" ma:contentTypeDescription="Utwórz nowy dokument." ma:contentTypeScope="" ma:versionID="5bfa9c1bf6242244e2d529e2c8f9acf0">
  <xsd:schema xmlns:xsd="http://www.w3.org/2001/XMLSchema" xmlns:xs="http://www.w3.org/2001/XMLSchema" xmlns:p="http://schemas.microsoft.com/office/2006/metadata/properties" xmlns:ns2="c9d74a0b-2f55-4a58-80ca-27c2af706ce1" targetNamespace="http://schemas.microsoft.com/office/2006/metadata/properties" ma:root="true" ma:fieldsID="25ca6b4001d46762334189e4a1f82289" ns2:_="">
    <xsd:import namespace="c9d74a0b-2f55-4a58-80ca-27c2af706ce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d74a0b-2f55-4a58-80ca-27c2af706c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38A579-D54D-42A5-A5A1-8B585E73F89B}">
  <ds:schemaRefs>
    <ds:schemaRef ds:uri="http://schemas.microsoft.com/sharepoint/v3/contenttype/forms"/>
  </ds:schemaRefs>
</ds:datastoreItem>
</file>

<file path=customXml/itemProps2.xml><?xml version="1.0" encoding="utf-8"?>
<ds:datastoreItem xmlns:ds="http://schemas.openxmlformats.org/officeDocument/2006/customXml" ds:itemID="{8908BFBA-6833-4FEB-B077-83F80DC04FB6}"/>
</file>

<file path=customXml/itemProps3.xml><?xml version="1.0" encoding="utf-8"?>
<ds:datastoreItem xmlns:ds="http://schemas.openxmlformats.org/officeDocument/2006/customXml" ds:itemID="{83485D56-E9F6-46E9-97A4-2BF73E2496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3359</TotalTime>
  <Words>4865</Words>
  <Application>Microsoft Office PowerPoint</Application>
  <PresentationFormat>Екран (4:3)</PresentationFormat>
  <Paragraphs>673</Paragraphs>
  <Slides>102</Slides>
  <Notes>50</Notes>
  <HiddenSlides>0</HiddenSlides>
  <MMClips>0</MMClips>
  <ScaleCrop>false</ScaleCrop>
  <HeadingPairs>
    <vt:vector size="4" baseType="variant">
      <vt:variant>
        <vt:lpstr>Тема</vt:lpstr>
      </vt:variant>
      <vt:variant>
        <vt:i4>1</vt:i4>
      </vt:variant>
      <vt:variant>
        <vt:lpstr>Заголовки слайдів</vt:lpstr>
      </vt:variant>
      <vt:variant>
        <vt:i4>102</vt:i4>
      </vt:variant>
    </vt:vector>
  </HeadingPairs>
  <TitlesOfParts>
    <vt:vector size="103" baseType="lpstr">
      <vt:lpstr>Krawędź</vt:lpstr>
      <vt:lpstr>Strategic planning and management</vt:lpstr>
      <vt:lpstr>Planning in management</vt:lpstr>
      <vt:lpstr>Planning before 1989</vt:lpstr>
      <vt:lpstr>Planning – market economy</vt:lpstr>
      <vt:lpstr>Mission statement</vt:lpstr>
      <vt:lpstr>Mission statement</vt:lpstr>
      <vt:lpstr>Marketing Plan </vt:lpstr>
      <vt:lpstr>Marketing Plan </vt:lpstr>
      <vt:lpstr>Orgnizational Mission vs Organizational Vision</vt:lpstr>
      <vt:lpstr> Examples</vt:lpstr>
      <vt:lpstr>Mission statement </vt:lpstr>
      <vt:lpstr>Element of the Mission Statement </vt:lpstr>
      <vt:lpstr>How to Write a Mission Statement That Doesn't Suck </vt:lpstr>
      <vt:lpstr>Презентація PowerPoint</vt:lpstr>
      <vt:lpstr>Mission statement    </vt:lpstr>
      <vt:lpstr>Mission statement</vt:lpstr>
      <vt:lpstr>Mission statement width </vt:lpstr>
      <vt:lpstr>Mission statement  </vt:lpstr>
      <vt:lpstr>Mission statement  </vt:lpstr>
      <vt:lpstr>Customer-Focused Mission Statements </vt:lpstr>
      <vt:lpstr>Mission statement of Southwest</vt:lpstr>
      <vt:lpstr>Презентація PowerPoint</vt:lpstr>
      <vt:lpstr>Презентація PowerPoint</vt:lpstr>
      <vt:lpstr>Презентація PowerPoint</vt:lpstr>
      <vt:lpstr>Презентація PowerPoint</vt:lpstr>
      <vt:lpstr>Goal</vt:lpstr>
      <vt:lpstr>Strategic goals</vt:lpstr>
      <vt:lpstr>Tactical goals</vt:lpstr>
      <vt:lpstr>Operational goals</vt:lpstr>
      <vt:lpstr>Setting goals - problems </vt:lpstr>
      <vt:lpstr>Management by Objectives (MBO)</vt:lpstr>
      <vt:lpstr>Management by Objectives (MBO)</vt:lpstr>
      <vt:lpstr>Planning procedure</vt:lpstr>
      <vt:lpstr>Planning procedure</vt:lpstr>
      <vt:lpstr>Planning procedure</vt:lpstr>
      <vt:lpstr>Business plan </vt:lpstr>
      <vt:lpstr>Planning process</vt:lpstr>
      <vt:lpstr>Barriers to planning</vt:lpstr>
      <vt:lpstr>Barriers to planning</vt:lpstr>
      <vt:lpstr>Strategic planning and management</vt:lpstr>
      <vt:lpstr>Strategy</vt:lpstr>
      <vt:lpstr>Strategy</vt:lpstr>
      <vt:lpstr>Strategic plan?</vt:lpstr>
      <vt:lpstr>Strategic plan</vt:lpstr>
      <vt:lpstr>Strategic management</vt:lpstr>
      <vt:lpstr>Strategic management</vt:lpstr>
      <vt:lpstr>SWOT</vt:lpstr>
      <vt:lpstr>SWOT Analysis </vt:lpstr>
      <vt:lpstr>Management - SWOT Analysis </vt:lpstr>
      <vt:lpstr>Porter’s  5 Forces  Analysis</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Portfolio analysis</vt:lpstr>
      <vt:lpstr>Презентація PowerPoint</vt:lpstr>
      <vt:lpstr>BCG growth share matrix</vt:lpstr>
      <vt:lpstr>BCG growth share matrix</vt:lpstr>
      <vt:lpstr>BCG growth share matrix</vt:lpstr>
      <vt:lpstr>Where would you put the following products in the BCG matrix? </vt:lpstr>
      <vt:lpstr>Marketing mix </vt:lpstr>
      <vt:lpstr>4Ps vs 4Cs</vt:lpstr>
      <vt:lpstr>Презентація PowerPoint</vt:lpstr>
      <vt:lpstr>Woda Voda Naturalna </vt:lpstr>
      <vt:lpstr>Презентація PowerPoint</vt:lpstr>
      <vt:lpstr>Презентація PowerPoint</vt:lpstr>
      <vt:lpstr>Презентація PowerPoint</vt:lpstr>
      <vt:lpstr>Презентація PowerPoint</vt:lpstr>
      <vt:lpstr>Market Segmentation</vt:lpstr>
      <vt:lpstr>Презентація PowerPoint</vt:lpstr>
      <vt:lpstr>The GE McKinsey Matrix</vt:lpstr>
      <vt:lpstr>Blue Ocean Strategy</vt:lpstr>
      <vt:lpstr>The components of a strategy</vt:lpstr>
      <vt:lpstr>Competitive advantage</vt:lpstr>
      <vt:lpstr>Competitive advantage</vt:lpstr>
      <vt:lpstr>Porter’s generic strategies</vt:lpstr>
      <vt:lpstr>Porter’s generic strategies</vt:lpstr>
      <vt:lpstr>Diversification?</vt:lpstr>
      <vt:lpstr>The choice of the strategy?</vt:lpstr>
      <vt:lpstr>The choice of the strategy?</vt:lpstr>
      <vt:lpstr>The choice of the strategy?</vt:lpstr>
      <vt:lpstr>Postioning – Lucky Stike – It’s Toasted</vt:lpstr>
      <vt:lpstr>Market position</vt:lpstr>
      <vt:lpstr>Competitive Positioning</vt:lpstr>
      <vt:lpstr>Competitive Positioning </vt:lpstr>
      <vt:lpstr>Competitive Positioning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economics SWPS 2004/05</dc:title>
  <dc:creator>abc</dc:creator>
  <cp:lastModifiedBy>Mateusz Kowalik</cp:lastModifiedBy>
  <cp:revision>209</cp:revision>
  <dcterms:created xsi:type="dcterms:W3CDTF">2005-02-05T11:21:33Z</dcterms:created>
  <dcterms:modified xsi:type="dcterms:W3CDTF">2025-01-21T02:31:44Z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0x0101008F85CA91CBE5A04A98B3EABED47C01F4</vt:lpwstr>
  </property>
</Properties>
</file>